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5" r:id="rId4"/>
    <p:sldId id="257" r:id="rId5"/>
    <p:sldId id="266" r:id="rId6"/>
    <p:sldId id="258" r:id="rId7"/>
    <p:sldId id="264" r:id="rId8"/>
    <p:sldId id="259" r:id="rId9"/>
    <p:sldId id="262" r:id="rId10"/>
    <p:sldId id="263" r:id="rId11"/>
    <p:sldId id="260" r:id="rId12"/>
    <p:sldId id="267" r:id="rId13"/>
    <p:sldId id="268" r:id="rId14"/>
    <p:sldId id="271" r:id="rId15"/>
    <p:sldId id="269" r:id="rId16"/>
    <p:sldId id="273" r:id="rId17"/>
    <p:sldId id="272" r:id="rId18"/>
    <p:sldId id="270" r:id="rId19"/>
    <p:sldId id="274" r:id="rId20"/>
    <p:sldId id="275" r:id="rId21"/>
    <p:sldId id="277"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00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14" d="100"/>
          <a:sy n="114" d="100"/>
        </p:scale>
        <p:origin x="43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shreyagokhale\Documents\SEM%203%20UIUC\BADM%20504\BADM%20504%20Systematic%20Review%20Artic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shreyagokhale\Documents\SEM%203%20UIUC\BADM%20504\BADM%20504%20Systematic%20Review%20Artic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shreyagokhale\Documents\SEM%203%20UIUC\BADM%20504\BADM%20504%20Systematic%20Review%20Articl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shreyagokhale\Documents\SEM%203%20UIUC\BADM%20504\BADM%20504%20Systematic%20Review%20Articl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shreyagokhale\Documents\SEM%203%20UIUC\BADM%20504\BADM%20504%20Systematic%20Review%20Articles.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Journal</a:t>
            </a:r>
            <a:r>
              <a:rPr lang="en-US" baseline="0"/>
              <a:t> Categories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117-F542-8BF0-00151D1FEF3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117-F542-8BF0-00151D1FEF3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117-F542-8BF0-00151D1FEF3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117-F542-8BF0-00151D1FEF3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117-F542-8BF0-00151D1FEF3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117-F542-8BF0-00151D1FEF3B}"/>
              </c:ext>
            </c:extLst>
          </c:dPt>
          <c:dPt>
            <c:idx val="6"/>
            <c:bubble3D val="0"/>
            <c:spPr>
              <a:solidFill>
                <a:srgbClr val="92D050"/>
              </a:solidFill>
              <a:ln w="19050">
                <a:solidFill>
                  <a:schemeClr val="lt1"/>
                </a:solidFill>
              </a:ln>
              <a:effectLst/>
            </c:spPr>
            <c:extLst>
              <c:ext xmlns:c16="http://schemas.microsoft.com/office/drawing/2014/chart" uri="{C3380CC4-5D6E-409C-BE32-E72D297353CC}">
                <c16:uniqueId val="{0000000D-C117-F542-8BF0-00151D1FEF3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C117-F542-8BF0-00151D1FEF3B}"/>
              </c:ext>
            </c:extLst>
          </c:dPt>
          <c:dPt>
            <c:idx val="8"/>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11-C117-F542-8BF0-00151D1FEF3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Sheet2!$A$25:$A$33</c:f>
              <c:strCache>
                <c:ptCount val="9"/>
                <c:pt idx="0">
                  <c:v>Finance</c:v>
                </c:pt>
                <c:pt idx="1">
                  <c:v>Accounting</c:v>
                </c:pt>
                <c:pt idx="2">
                  <c:v>Marketing</c:v>
                </c:pt>
                <c:pt idx="3">
                  <c:v>Economics</c:v>
                </c:pt>
                <c:pt idx="4">
                  <c:v>Information Systems</c:v>
                </c:pt>
                <c:pt idx="5">
                  <c:v>Management</c:v>
                </c:pt>
                <c:pt idx="6">
                  <c:v>Computer and Security</c:v>
                </c:pt>
                <c:pt idx="7">
                  <c:v>Technology</c:v>
                </c:pt>
                <c:pt idx="8">
                  <c:v>Service Research</c:v>
                </c:pt>
              </c:strCache>
            </c:strRef>
          </c:cat>
          <c:val>
            <c:numRef>
              <c:f>Sheet2!$B$25:$B$33</c:f>
              <c:numCache>
                <c:formatCode>General</c:formatCode>
                <c:ptCount val="9"/>
                <c:pt idx="0">
                  <c:v>5</c:v>
                </c:pt>
                <c:pt idx="1">
                  <c:v>2</c:v>
                </c:pt>
                <c:pt idx="2">
                  <c:v>3</c:v>
                </c:pt>
                <c:pt idx="3">
                  <c:v>3</c:v>
                </c:pt>
                <c:pt idx="4">
                  <c:v>8</c:v>
                </c:pt>
                <c:pt idx="5">
                  <c:v>5</c:v>
                </c:pt>
                <c:pt idx="6">
                  <c:v>6</c:v>
                </c:pt>
                <c:pt idx="7">
                  <c:v>3</c:v>
                </c:pt>
                <c:pt idx="8">
                  <c:v>1</c:v>
                </c:pt>
              </c:numCache>
            </c:numRef>
          </c:val>
          <c:extLst>
            <c:ext xmlns:c16="http://schemas.microsoft.com/office/drawing/2014/chart" uri="{C3380CC4-5D6E-409C-BE32-E72D297353CC}">
              <c16:uniqueId val="{00000012-C117-F542-8BF0-00151D1FEF3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Analyzing</a:t>
            </a:r>
            <a:r>
              <a:rPr lang="en-US" baseline="0" dirty="0"/>
              <a:t> Articles by Citations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FF00FF"/>
            </a:solidFill>
            <a:ln>
              <a:noFill/>
            </a:ln>
            <a:effectLst/>
          </c:spPr>
          <c:invertIfNegative val="0"/>
          <c:cat>
            <c:strRef>
              <c:f>Sheet2!$A$1:$A$6</c:f>
              <c:strCache>
                <c:ptCount val="6"/>
                <c:pt idx="0">
                  <c:v>&lt;10</c:v>
                </c:pt>
                <c:pt idx="1">
                  <c:v>[10,50]</c:v>
                </c:pt>
                <c:pt idx="2">
                  <c:v>[50,100]</c:v>
                </c:pt>
                <c:pt idx="3">
                  <c:v>[100,500]</c:v>
                </c:pt>
                <c:pt idx="4">
                  <c:v>[500,1000]</c:v>
                </c:pt>
                <c:pt idx="5">
                  <c:v>&gt;1000</c:v>
                </c:pt>
              </c:strCache>
            </c:strRef>
          </c:cat>
          <c:val>
            <c:numRef>
              <c:f>Sheet2!$B$1:$B$6</c:f>
              <c:numCache>
                <c:formatCode>General</c:formatCode>
                <c:ptCount val="6"/>
                <c:pt idx="0">
                  <c:v>8</c:v>
                </c:pt>
                <c:pt idx="1">
                  <c:v>10</c:v>
                </c:pt>
                <c:pt idx="2">
                  <c:v>7</c:v>
                </c:pt>
                <c:pt idx="3">
                  <c:v>12</c:v>
                </c:pt>
                <c:pt idx="4">
                  <c:v>3</c:v>
                </c:pt>
                <c:pt idx="5">
                  <c:v>1</c:v>
                </c:pt>
              </c:numCache>
            </c:numRef>
          </c:val>
          <c:extLst>
            <c:ext xmlns:c16="http://schemas.microsoft.com/office/drawing/2014/chart" uri="{C3380CC4-5D6E-409C-BE32-E72D297353CC}">
              <c16:uniqueId val="{00000000-EAF5-E348-B2FB-AC77302369A9}"/>
            </c:ext>
          </c:extLst>
        </c:ser>
        <c:dLbls>
          <c:showLegendKey val="0"/>
          <c:showVal val="0"/>
          <c:showCatName val="0"/>
          <c:showSerName val="0"/>
          <c:showPercent val="0"/>
          <c:showBubbleSize val="0"/>
        </c:dLbls>
        <c:gapWidth val="58"/>
        <c:overlap val="-27"/>
        <c:axId val="1314135327"/>
        <c:axId val="1314137327"/>
      </c:barChart>
      <c:catAx>
        <c:axId val="1314135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4137327"/>
        <c:crosses val="autoZero"/>
        <c:auto val="1"/>
        <c:lblAlgn val="ctr"/>
        <c:lblOffset val="100"/>
        <c:noMultiLvlLbl val="0"/>
      </c:catAx>
      <c:valAx>
        <c:axId val="13141373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4135327"/>
        <c:crosses val="autoZero"/>
        <c:crossBetween val="between"/>
      </c:valAx>
      <c:spPr>
        <a:noFill/>
        <a:ln>
          <a:solidFill>
            <a:schemeClr val="bg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 Analyzing</a:t>
            </a:r>
            <a:r>
              <a:rPr lang="en-US" baseline="0" dirty="0"/>
              <a:t> Articles by Journal Impact Factor</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7030A0"/>
            </a:solidFill>
            <a:ln>
              <a:noFill/>
            </a:ln>
            <a:effectLst/>
          </c:spPr>
          <c:invertIfNegative val="0"/>
          <c:cat>
            <c:strRef>
              <c:f>Sheet2!$A$18:$A$21</c:f>
              <c:strCache>
                <c:ptCount val="4"/>
                <c:pt idx="0">
                  <c:v>[1,4)</c:v>
                </c:pt>
                <c:pt idx="1">
                  <c:v>[4,7)</c:v>
                </c:pt>
                <c:pt idx="2">
                  <c:v>[7,10)</c:v>
                </c:pt>
                <c:pt idx="3">
                  <c:v>[10,13)</c:v>
                </c:pt>
              </c:strCache>
            </c:strRef>
          </c:cat>
          <c:val>
            <c:numRef>
              <c:f>Sheet2!$B$18:$B$21</c:f>
              <c:numCache>
                <c:formatCode>General</c:formatCode>
                <c:ptCount val="4"/>
                <c:pt idx="0">
                  <c:v>10</c:v>
                </c:pt>
                <c:pt idx="1">
                  <c:v>11</c:v>
                </c:pt>
                <c:pt idx="2">
                  <c:v>13</c:v>
                </c:pt>
                <c:pt idx="3">
                  <c:v>2</c:v>
                </c:pt>
              </c:numCache>
            </c:numRef>
          </c:val>
          <c:extLst>
            <c:ext xmlns:c16="http://schemas.microsoft.com/office/drawing/2014/chart" uri="{C3380CC4-5D6E-409C-BE32-E72D297353CC}">
              <c16:uniqueId val="{00000000-3393-9A46-90F4-4A9017BCE629}"/>
            </c:ext>
          </c:extLst>
        </c:ser>
        <c:dLbls>
          <c:showLegendKey val="0"/>
          <c:showVal val="0"/>
          <c:showCatName val="0"/>
          <c:showSerName val="0"/>
          <c:showPercent val="0"/>
          <c:showBubbleSize val="0"/>
        </c:dLbls>
        <c:gapWidth val="1"/>
        <c:overlap val="-27"/>
        <c:axId val="207495119"/>
        <c:axId val="207590639"/>
      </c:barChart>
      <c:catAx>
        <c:axId val="2074951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590639"/>
        <c:crosses val="autoZero"/>
        <c:auto val="1"/>
        <c:lblAlgn val="ctr"/>
        <c:lblOffset val="100"/>
        <c:noMultiLvlLbl val="0"/>
      </c:catAx>
      <c:valAx>
        <c:axId val="2075906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49511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Analyzing Articles by Year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rgbClr val="7030A0"/>
              </a:solidFill>
              <a:round/>
            </a:ln>
            <a:effectLst/>
          </c:spPr>
          <c:marker>
            <c:symbol val="none"/>
          </c:marker>
          <c:cat>
            <c:numRef>
              <c:f>Sheet2!$D$1:$D$21</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Sheet2!$E$1:$E$21</c:f>
              <c:numCache>
                <c:formatCode>General</c:formatCode>
                <c:ptCount val="21"/>
                <c:pt idx="0">
                  <c:v>2</c:v>
                </c:pt>
                <c:pt idx="1">
                  <c:v>2</c:v>
                </c:pt>
                <c:pt idx="2">
                  <c:v>0</c:v>
                </c:pt>
                <c:pt idx="3">
                  <c:v>1</c:v>
                </c:pt>
                <c:pt idx="4">
                  <c:v>3</c:v>
                </c:pt>
                <c:pt idx="5">
                  <c:v>0</c:v>
                </c:pt>
                <c:pt idx="6">
                  <c:v>2</c:v>
                </c:pt>
                <c:pt idx="7">
                  <c:v>1</c:v>
                </c:pt>
                <c:pt idx="8">
                  <c:v>3</c:v>
                </c:pt>
                <c:pt idx="9">
                  <c:v>1</c:v>
                </c:pt>
                <c:pt idx="10">
                  <c:v>0</c:v>
                </c:pt>
                <c:pt idx="11">
                  <c:v>1</c:v>
                </c:pt>
                <c:pt idx="12">
                  <c:v>2</c:v>
                </c:pt>
                <c:pt idx="13">
                  <c:v>0</c:v>
                </c:pt>
                <c:pt idx="14">
                  <c:v>2</c:v>
                </c:pt>
                <c:pt idx="15">
                  <c:v>3</c:v>
                </c:pt>
                <c:pt idx="16">
                  <c:v>5</c:v>
                </c:pt>
                <c:pt idx="17">
                  <c:v>4</c:v>
                </c:pt>
                <c:pt idx="18">
                  <c:v>4</c:v>
                </c:pt>
                <c:pt idx="19">
                  <c:v>4</c:v>
                </c:pt>
                <c:pt idx="20">
                  <c:v>2</c:v>
                </c:pt>
              </c:numCache>
            </c:numRef>
          </c:val>
          <c:smooth val="0"/>
          <c:extLst>
            <c:ext xmlns:c16="http://schemas.microsoft.com/office/drawing/2014/chart" uri="{C3380CC4-5D6E-409C-BE32-E72D297353CC}">
              <c16:uniqueId val="{00000000-DAB7-6747-87DF-426983B7BCA0}"/>
            </c:ext>
          </c:extLst>
        </c:ser>
        <c:dLbls>
          <c:showLegendKey val="0"/>
          <c:showVal val="0"/>
          <c:showCatName val="0"/>
          <c:showSerName val="0"/>
          <c:showPercent val="0"/>
          <c:showBubbleSize val="0"/>
        </c:dLbls>
        <c:smooth val="0"/>
        <c:axId val="565283471"/>
        <c:axId val="565285199"/>
      </c:lineChart>
      <c:catAx>
        <c:axId val="5652834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285199"/>
        <c:crosses val="autoZero"/>
        <c:auto val="1"/>
        <c:lblAlgn val="ctr"/>
        <c:lblOffset val="100"/>
        <c:noMultiLvlLbl val="0"/>
      </c:catAx>
      <c:valAx>
        <c:axId val="5652851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28347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Analyzing</a:t>
            </a:r>
            <a:r>
              <a:rPr lang="en-US" baseline="0" dirty="0"/>
              <a:t> Articles by Impact of Cyberattack on Market Value</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CA77C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DE2-584D-86E3-7B27DBF57943}"/>
              </c:ext>
            </c:extLst>
          </c:dPt>
          <c:dPt>
            <c:idx val="1"/>
            <c:bubble3D val="0"/>
            <c:spPr>
              <a:solidFill>
                <a:srgbClr val="966CE6"/>
              </a:solidFill>
              <a:ln w="25400">
                <a:solidFill>
                  <a:schemeClr val="lt1"/>
                </a:solidFill>
              </a:ln>
              <a:effectLst/>
              <a:sp3d contourW="25400">
                <a:contourClr>
                  <a:schemeClr val="lt1"/>
                </a:contourClr>
              </a:sp3d>
            </c:spPr>
            <c:extLst>
              <c:ext xmlns:c16="http://schemas.microsoft.com/office/drawing/2014/chart" uri="{C3380CC4-5D6E-409C-BE32-E72D297353CC}">
                <c16:uniqueId val="{00000003-DDE2-584D-86E3-7B27DBF57943}"/>
              </c:ext>
            </c:extLst>
          </c:dPt>
          <c:dPt>
            <c:idx val="2"/>
            <c:bubble3D val="0"/>
            <c:spPr>
              <a:solidFill>
                <a:srgbClr val="FF00FF"/>
              </a:solidFill>
              <a:ln w="25400">
                <a:solidFill>
                  <a:schemeClr val="lt1"/>
                </a:solidFill>
              </a:ln>
              <a:effectLst/>
              <a:sp3d contourW="25400">
                <a:contourClr>
                  <a:schemeClr val="lt1"/>
                </a:contourClr>
              </a:sp3d>
            </c:spPr>
            <c:extLst>
              <c:ext xmlns:c16="http://schemas.microsoft.com/office/drawing/2014/chart" uri="{C3380CC4-5D6E-409C-BE32-E72D297353CC}">
                <c16:uniqueId val="{00000005-DDE2-584D-86E3-7B27DBF57943}"/>
              </c:ext>
            </c:extLst>
          </c:dPt>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Sheet2!$D$26:$D$28</c:f>
              <c:strCache>
                <c:ptCount val="3"/>
                <c:pt idx="0">
                  <c:v>Long-term negative impact</c:v>
                </c:pt>
                <c:pt idx="1">
                  <c:v>Short-term negative impact</c:v>
                </c:pt>
                <c:pt idx="2">
                  <c:v>No significant Impact</c:v>
                </c:pt>
              </c:strCache>
            </c:strRef>
          </c:cat>
          <c:val>
            <c:numRef>
              <c:f>Sheet2!$E$26:$E$28</c:f>
              <c:numCache>
                <c:formatCode>General</c:formatCode>
                <c:ptCount val="3"/>
                <c:pt idx="0">
                  <c:v>17</c:v>
                </c:pt>
                <c:pt idx="1">
                  <c:v>15</c:v>
                </c:pt>
                <c:pt idx="2">
                  <c:v>10</c:v>
                </c:pt>
              </c:numCache>
            </c:numRef>
          </c:val>
          <c:extLst>
            <c:ext xmlns:c16="http://schemas.microsoft.com/office/drawing/2014/chart" uri="{C3380CC4-5D6E-409C-BE32-E72D297353CC}">
              <c16:uniqueId val="{00000006-DDE2-584D-86E3-7B27DBF57943}"/>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24703242739818812"/>
          <c:y val="0.78024872545382085"/>
          <c:w val="0.52528998391330117"/>
          <c:h val="0.2197512745461791"/>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12/3/2023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12/3/2023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12/3/2023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6DC10-3D1A-27C8-6E05-4DC420F01015}"/>
              </a:ext>
            </a:extLst>
          </p:cNvPr>
          <p:cNvSpPr>
            <a:spLocks noGrp="1"/>
          </p:cNvSpPr>
          <p:nvPr>
            <p:ph type="ctrTitle"/>
          </p:nvPr>
        </p:nvSpPr>
        <p:spPr>
          <a:xfrm>
            <a:off x="1154955" y="1831285"/>
            <a:ext cx="8825658" cy="2677648"/>
          </a:xfrm>
        </p:spPr>
        <p:txBody>
          <a:bodyPr/>
          <a:lstStyle/>
          <a:p>
            <a:r>
              <a:rPr lang="en-US" sz="4800" dirty="0"/>
              <a:t>Impact of Cyberattacks on Firm Performance: </a:t>
            </a:r>
            <a:br>
              <a:rPr lang="en-US" sz="4800" dirty="0"/>
            </a:br>
            <a:r>
              <a:rPr lang="en-US" sz="4800" dirty="0"/>
              <a:t>A Systematic Review</a:t>
            </a:r>
          </a:p>
        </p:txBody>
      </p:sp>
      <p:sp>
        <p:nvSpPr>
          <p:cNvPr id="3" name="Subtitle 2">
            <a:extLst>
              <a:ext uri="{FF2B5EF4-FFF2-40B4-BE49-F238E27FC236}">
                <a16:creationId xmlns:a16="http://schemas.microsoft.com/office/drawing/2014/main" id="{07B39C2D-E97A-2ADE-4B3E-7EA5D43F66AA}"/>
              </a:ext>
            </a:extLst>
          </p:cNvPr>
          <p:cNvSpPr>
            <a:spLocks noGrp="1"/>
          </p:cNvSpPr>
          <p:nvPr>
            <p:ph type="subTitle" idx="1"/>
          </p:nvPr>
        </p:nvSpPr>
        <p:spPr/>
        <p:txBody>
          <a:bodyPr/>
          <a:lstStyle/>
          <a:p>
            <a:r>
              <a:rPr lang="en-US" dirty="0"/>
              <a:t>Shreya Gokhale</a:t>
            </a:r>
          </a:p>
        </p:txBody>
      </p:sp>
    </p:spTree>
    <p:extLst>
      <p:ext uri="{BB962C8B-B14F-4D97-AF65-F5344CB8AC3E}">
        <p14:creationId xmlns:p14="http://schemas.microsoft.com/office/powerpoint/2010/main" val="2509993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D20DA-848D-A547-D3A0-7FF3067665B3}"/>
              </a:ext>
            </a:extLst>
          </p:cNvPr>
          <p:cNvSpPr>
            <a:spLocks noGrp="1"/>
          </p:cNvSpPr>
          <p:nvPr>
            <p:ph type="title"/>
          </p:nvPr>
        </p:nvSpPr>
        <p:spPr/>
        <p:txBody>
          <a:bodyPr/>
          <a:lstStyle/>
          <a:p>
            <a:r>
              <a:rPr lang="en-US" dirty="0"/>
              <a:t>Analysis by Time</a:t>
            </a:r>
          </a:p>
        </p:txBody>
      </p:sp>
      <p:graphicFrame>
        <p:nvGraphicFramePr>
          <p:cNvPr id="4" name="Chart 3">
            <a:extLst>
              <a:ext uri="{FF2B5EF4-FFF2-40B4-BE49-F238E27FC236}">
                <a16:creationId xmlns:a16="http://schemas.microsoft.com/office/drawing/2014/main" id="{341DA3FF-8186-60BE-2A9C-95D315FAAE89}"/>
              </a:ext>
            </a:extLst>
          </p:cNvPr>
          <p:cNvGraphicFramePr>
            <a:graphicFrameLocks/>
          </p:cNvGraphicFramePr>
          <p:nvPr>
            <p:extLst>
              <p:ext uri="{D42A27DB-BD31-4B8C-83A1-F6EECF244321}">
                <p14:modId xmlns:p14="http://schemas.microsoft.com/office/powerpoint/2010/main" val="1838450429"/>
              </p:ext>
            </p:extLst>
          </p:nvPr>
        </p:nvGraphicFramePr>
        <p:xfrm>
          <a:off x="1288106" y="3008870"/>
          <a:ext cx="89979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685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5CDC2-C87B-4E96-11EA-680389C19DF2}"/>
              </a:ext>
            </a:extLst>
          </p:cNvPr>
          <p:cNvSpPr>
            <a:spLocks noGrp="1"/>
          </p:cNvSpPr>
          <p:nvPr>
            <p:ph type="title"/>
          </p:nvPr>
        </p:nvSpPr>
        <p:spPr/>
        <p:txBody>
          <a:bodyPr/>
          <a:lstStyle/>
          <a:p>
            <a:r>
              <a:rPr lang="en-US" dirty="0"/>
              <a:t>Dependent Variables Used</a:t>
            </a:r>
          </a:p>
        </p:txBody>
      </p:sp>
      <p:sp>
        <p:nvSpPr>
          <p:cNvPr id="3" name="Content Placeholder 2">
            <a:extLst>
              <a:ext uri="{FF2B5EF4-FFF2-40B4-BE49-F238E27FC236}">
                <a16:creationId xmlns:a16="http://schemas.microsoft.com/office/drawing/2014/main" id="{45B27CDC-7BCD-6446-60FB-2809C090E27A}"/>
              </a:ext>
            </a:extLst>
          </p:cNvPr>
          <p:cNvSpPr>
            <a:spLocks noGrp="1"/>
          </p:cNvSpPr>
          <p:nvPr>
            <p:ph idx="1"/>
          </p:nvPr>
        </p:nvSpPr>
        <p:spPr/>
        <p:txBody>
          <a:bodyPr>
            <a:normAutofit lnSpcReduction="10000"/>
          </a:bodyPr>
          <a:lstStyle/>
          <a:p>
            <a:r>
              <a:rPr lang="en-US" dirty="0"/>
              <a:t>All except 4 articles, all use Cumulative Abnormal Returns (CAR) as the DV</a:t>
            </a:r>
          </a:p>
          <a:p>
            <a:r>
              <a:rPr lang="en-US" dirty="0"/>
              <a:t>Other stock market measures used as DV include:</a:t>
            </a:r>
          </a:p>
          <a:p>
            <a:pPr lvl="1"/>
            <a:r>
              <a:rPr lang="en-US" dirty="0"/>
              <a:t>Bid-ask spread</a:t>
            </a:r>
          </a:p>
          <a:p>
            <a:pPr lvl="1"/>
            <a:r>
              <a:rPr lang="en-US" dirty="0"/>
              <a:t>Trading volume</a:t>
            </a:r>
          </a:p>
          <a:p>
            <a:pPr lvl="1"/>
            <a:r>
              <a:rPr lang="en-US" dirty="0"/>
              <a:t>Stock market volatility</a:t>
            </a:r>
          </a:p>
          <a:p>
            <a:pPr lvl="1"/>
            <a:r>
              <a:rPr lang="en-US" dirty="0"/>
              <a:t>Stock price</a:t>
            </a:r>
          </a:p>
          <a:p>
            <a:r>
              <a:rPr lang="en-US" dirty="0"/>
              <a:t>Some articles use financial measures as DV in addition to stock market measures:</a:t>
            </a:r>
          </a:p>
          <a:p>
            <a:pPr lvl="1"/>
            <a:r>
              <a:rPr lang="en-US" dirty="0"/>
              <a:t>ROA, ROE, ROS, COGS/Sales, Sales growth, Revenue, Cash flows, Leverage, Investments in Capital, R&amp;D, and Acquisitions</a:t>
            </a:r>
          </a:p>
          <a:p>
            <a:pPr lvl="1"/>
            <a:endParaRPr lang="en-US" dirty="0"/>
          </a:p>
          <a:p>
            <a:pPr marL="457200" lvl="1" indent="0">
              <a:buNone/>
            </a:pPr>
            <a:endParaRPr lang="en-US" dirty="0"/>
          </a:p>
        </p:txBody>
      </p:sp>
    </p:spTree>
    <p:extLst>
      <p:ext uri="{BB962C8B-B14F-4D97-AF65-F5344CB8AC3E}">
        <p14:creationId xmlns:p14="http://schemas.microsoft.com/office/powerpoint/2010/main" val="2885306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4599E-5EC6-51BE-953E-D654F975BDD3}"/>
              </a:ext>
            </a:extLst>
          </p:cNvPr>
          <p:cNvSpPr>
            <a:spLocks noGrp="1"/>
          </p:cNvSpPr>
          <p:nvPr>
            <p:ph type="title"/>
          </p:nvPr>
        </p:nvSpPr>
        <p:spPr/>
        <p:txBody>
          <a:bodyPr/>
          <a:lstStyle/>
          <a:p>
            <a:r>
              <a:rPr lang="en-US" dirty="0"/>
              <a:t>Analysis by Impact of Cyberattacks on Stock Returns</a:t>
            </a:r>
          </a:p>
        </p:txBody>
      </p:sp>
      <p:sp>
        <p:nvSpPr>
          <p:cNvPr id="3" name="Content Placeholder 2">
            <a:extLst>
              <a:ext uri="{FF2B5EF4-FFF2-40B4-BE49-F238E27FC236}">
                <a16:creationId xmlns:a16="http://schemas.microsoft.com/office/drawing/2014/main" id="{6AB12CE5-AA7E-27B5-8A08-EA156297A3A4}"/>
              </a:ext>
            </a:extLst>
          </p:cNvPr>
          <p:cNvSpPr>
            <a:spLocks noGrp="1"/>
          </p:cNvSpPr>
          <p:nvPr>
            <p:ph idx="1"/>
          </p:nvPr>
        </p:nvSpPr>
        <p:spPr>
          <a:xfrm>
            <a:off x="1154954" y="2603500"/>
            <a:ext cx="5122278" cy="3416300"/>
          </a:xfrm>
        </p:spPr>
        <p:txBody>
          <a:bodyPr/>
          <a:lstStyle/>
          <a:p>
            <a:r>
              <a:rPr lang="en-US" dirty="0"/>
              <a:t>Majority of the articles find long-term negative impact.</a:t>
            </a:r>
          </a:p>
          <a:p>
            <a:r>
              <a:rPr lang="en-US" dirty="0"/>
              <a:t>Almost a quarter of the articles find no significant impact</a:t>
            </a:r>
          </a:p>
          <a:p>
            <a:r>
              <a:rPr lang="en-US" dirty="0"/>
              <a:t>60% articles find either short-term or no impact of cyberattacks on stock market performance.</a:t>
            </a:r>
          </a:p>
          <a:p>
            <a:r>
              <a:rPr lang="en-US" dirty="0"/>
              <a:t>Worrying since firms could lose incentives to invest in cybersecurity</a:t>
            </a:r>
          </a:p>
        </p:txBody>
      </p:sp>
      <p:graphicFrame>
        <p:nvGraphicFramePr>
          <p:cNvPr id="4" name="Chart 3">
            <a:extLst>
              <a:ext uri="{FF2B5EF4-FFF2-40B4-BE49-F238E27FC236}">
                <a16:creationId xmlns:a16="http://schemas.microsoft.com/office/drawing/2014/main" id="{D6C2CD0D-4195-A14A-603F-A17185BA781F}"/>
              </a:ext>
            </a:extLst>
          </p:cNvPr>
          <p:cNvGraphicFramePr>
            <a:graphicFrameLocks/>
          </p:cNvGraphicFramePr>
          <p:nvPr>
            <p:extLst>
              <p:ext uri="{D42A27DB-BD31-4B8C-83A1-F6EECF244321}">
                <p14:modId xmlns:p14="http://schemas.microsoft.com/office/powerpoint/2010/main" val="4024866536"/>
              </p:ext>
            </p:extLst>
          </p:nvPr>
        </p:nvGraphicFramePr>
        <p:xfrm>
          <a:off x="5651672" y="2603500"/>
          <a:ext cx="5905500" cy="36385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75788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403BB-7937-6C2B-A9F5-64A295862E87}"/>
              </a:ext>
            </a:extLst>
          </p:cNvPr>
          <p:cNvSpPr>
            <a:spLocks noGrp="1"/>
          </p:cNvSpPr>
          <p:nvPr>
            <p:ph type="title"/>
          </p:nvPr>
        </p:nvSpPr>
        <p:spPr>
          <a:xfrm>
            <a:off x="1154954" y="973668"/>
            <a:ext cx="7859838" cy="706964"/>
          </a:xfrm>
        </p:spPr>
        <p:txBody>
          <a:bodyPr/>
          <a:lstStyle/>
          <a:p>
            <a:r>
              <a:rPr lang="en-US" dirty="0"/>
              <a:t>Articles Finding Long-Term Negative Impact</a:t>
            </a:r>
          </a:p>
        </p:txBody>
      </p:sp>
      <p:graphicFrame>
        <p:nvGraphicFramePr>
          <p:cNvPr id="5" name="Table 5">
            <a:extLst>
              <a:ext uri="{FF2B5EF4-FFF2-40B4-BE49-F238E27FC236}">
                <a16:creationId xmlns:a16="http://schemas.microsoft.com/office/drawing/2014/main" id="{4DC27F67-5172-7DC0-34B4-36A34E7B0101}"/>
              </a:ext>
            </a:extLst>
          </p:cNvPr>
          <p:cNvGraphicFramePr>
            <a:graphicFrameLocks noGrp="1"/>
          </p:cNvGraphicFramePr>
          <p:nvPr>
            <p:extLst>
              <p:ext uri="{D42A27DB-BD31-4B8C-83A1-F6EECF244321}">
                <p14:modId xmlns:p14="http://schemas.microsoft.com/office/powerpoint/2010/main" val="2806855410"/>
              </p:ext>
            </p:extLst>
          </p:nvPr>
        </p:nvGraphicFramePr>
        <p:xfrm>
          <a:off x="309605" y="2550249"/>
          <a:ext cx="11572789" cy="3901440"/>
        </p:xfrm>
        <a:graphic>
          <a:graphicData uri="http://schemas.openxmlformats.org/drawingml/2006/table">
            <a:tbl>
              <a:tblPr firstRow="1" bandRow="1">
                <a:tableStyleId>{5C22544A-7EE6-4342-B048-85BDC9FD1C3A}</a:tableStyleId>
              </a:tblPr>
              <a:tblGrid>
                <a:gridCol w="1077033">
                  <a:extLst>
                    <a:ext uri="{9D8B030D-6E8A-4147-A177-3AD203B41FA5}">
                      <a16:colId xmlns:a16="http://schemas.microsoft.com/office/drawing/2014/main" val="2385030383"/>
                    </a:ext>
                  </a:extLst>
                </a:gridCol>
                <a:gridCol w="1643145">
                  <a:extLst>
                    <a:ext uri="{9D8B030D-6E8A-4147-A177-3AD203B41FA5}">
                      <a16:colId xmlns:a16="http://schemas.microsoft.com/office/drawing/2014/main" val="472997101"/>
                    </a:ext>
                  </a:extLst>
                </a:gridCol>
                <a:gridCol w="955318">
                  <a:extLst>
                    <a:ext uri="{9D8B030D-6E8A-4147-A177-3AD203B41FA5}">
                      <a16:colId xmlns:a16="http://schemas.microsoft.com/office/drawing/2014/main" val="1660955717"/>
                    </a:ext>
                  </a:extLst>
                </a:gridCol>
                <a:gridCol w="1210069">
                  <a:extLst>
                    <a:ext uri="{9D8B030D-6E8A-4147-A177-3AD203B41FA5}">
                      <a16:colId xmlns:a16="http://schemas.microsoft.com/office/drawing/2014/main" val="3686190853"/>
                    </a:ext>
                  </a:extLst>
                </a:gridCol>
                <a:gridCol w="1643146">
                  <a:extLst>
                    <a:ext uri="{9D8B030D-6E8A-4147-A177-3AD203B41FA5}">
                      <a16:colId xmlns:a16="http://schemas.microsoft.com/office/drawing/2014/main" val="2919794571"/>
                    </a:ext>
                  </a:extLst>
                </a:gridCol>
                <a:gridCol w="2649413">
                  <a:extLst>
                    <a:ext uri="{9D8B030D-6E8A-4147-A177-3AD203B41FA5}">
                      <a16:colId xmlns:a16="http://schemas.microsoft.com/office/drawing/2014/main" val="1851648396"/>
                    </a:ext>
                  </a:extLst>
                </a:gridCol>
                <a:gridCol w="2394665">
                  <a:extLst>
                    <a:ext uri="{9D8B030D-6E8A-4147-A177-3AD203B41FA5}">
                      <a16:colId xmlns:a16="http://schemas.microsoft.com/office/drawing/2014/main" val="1034118423"/>
                    </a:ext>
                  </a:extLst>
                </a:gridCol>
              </a:tblGrid>
              <a:tr h="370840">
                <a:tc>
                  <a:txBody>
                    <a:bodyPr/>
                    <a:lstStyle/>
                    <a:p>
                      <a:r>
                        <a:rPr lang="en-US" sz="1400" dirty="0"/>
                        <a:t>Paper</a:t>
                      </a:r>
                    </a:p>
                  </a:txBody>
                  <a:tcPr/>
                </a:tc>
                <a:tc>
                  <a:txBody>
                    <a:bodyPr/>
                    <a:lstStyle/>
                    <a:p>
                      <a:r>
                        <a:rPr lang="en-US" sz="1400" dirty="0"/>
                        <a:t>Breach Data Source</a:t>
                      </a:r>
                    </a:p>
                  </a:txBody>
                  <a:tcPr/>
                </a:tc>
                <a:tc>
                  <a:txBody>
                    <a:bodyPr/>
                    <a:lstStyle/>
                    <a:p>
                      <a:r>
                        <a:rPr lang="en-US" sz="1400" dirty="0"/>
                        <a:t>Period of Analysis</a:t>
                      </a:r>
                    </a:p>
                  </a:txBody>
                  <a:tcPr/>
                </a:tc>
                <a:tc>
                  <a:txBody>
                    <a:bodyPr/>
                    <a:lstStyle/>
                    <a:p>
                      <a:r>
                        <a:rPr lang="en-US" sz="1400" dirty="0"/>
                        <a:t>Dependent Variable</a:t>
                      </a:r>
                    </a:p>
                  </a:txBody>
                  <a:tcPr/>
                </a:tc>
                <a:tc>
                  <a:txBody>
                    <a:bodyPr/>
                    <a:lstStyle/>
                    <a:p>
                      <a:r>
                        <a:rPr lang="en-US" sz="1400" dirty="0"/>
                        <a:t>Relationship found</a:t>
                      </a:r>
                    </a:p>
                  </a:txBody>
                  <a:tcPr/>
                </a:tc>
                <a:tc>
                  <a:txBody>
                    <a:bodyPr/>
                    <a:lstStyle/>
                    <a:p>
                      <a:r>
                        <a:rPr lang="en-US" sz="1400" dirty="0"/>
                        <a:t>Moderators</a:t>
                      </a:r>
                    </a:p>
                  </a:txBody>
                  <a:tcPr/>
                </a:tc>
                <a:tc>
                  <a:txBody>
                    <a:bodyPr/>
                    <a:lstStyle/>
                    <a:p>
                      <a:r>
                        <a:rPr lang="en-US" sz="1400" dirty="0"/>
                        <a:t>Effect of moderators</a:t>
                      </a:r>
                    </a:p>
                  </a:txBody>
                  <a:tcPr/>
                </a:tc>
                <a:extLst>
                  <a:ext uri="{0D108BD9-81ED-4DB2-BD59-A6C34878D82A}">
                    <a16:rowId xmlns:a16="http://schemas.microsoft.com/office/drawing/2014/main" val="272605753"/>
                  </a:ext>
                </a:extLst>
              </a:tr>
              <a:tr h="370840">
                <a:tc>
                  <a:txBody>
                    <a:bodyPr/>
                    <a:lstStyle/>
                    <a:p>
                      <a:r>
                        <a:rPr lang="en-US" sz="1200" b="0" i="0" kern="1200" dirty="0">
                          <a:solidFill>
                            <a:schemeClr val="dk1"/>
                          </a:solidFill>
                          <a:effectLst/>
                          <a:latin typeface="+mn-lt"/>
                          <a:ea typeface="+mn-ea"/>
                          <a:cs typeface="+mn-cs"/>
                        </a:rPr>
                        <a:t>Cavusoglu</a:t>
                      </a:r>
                      <a:br>
                        <a:rPr lang="en-US" sz="1200" dirty="0"/>
                      </a:br>
                      <a:r>
                        <a:rPr lang="en-US" sz="1200" b="0" i="0" kern="1200" dirty="0">
                          <a:solidFill>
                            <a:schemeClr val="dk1"/>
                          </a:solidFill>
                          <a:effectLst/>
                          <a:latin typeface="+mn-lt"/>
                          <a:ea typeface="+mn-ea"/>
                          <a:cs typeface="+mn-cs"/>
                        </a:rPr>
                        <a:t>et al. (2004)</a:t>
                      </a:r>
                      <a:endParaRPr lang="en-US" sz="1200" dirty="0"/>
                    </a:p>
                  </a:txBody>
                  <a:tcPr/>
                </a:tc>
                <a:tc>
                  <a:txBody>
                    <a:bodyPr/>
                    <a:lstStyle/>
                    <a:p>
                      <a:r>
                        <a:rPr lang="en-US" sz="1200" dirty="0"/>
                        <a:t>Lexis Nexis, technology portals CNET and ZDNET</a:t>
                      </a:r>
                    </a:p>
                  </a:txBody>
                  <a:tcPr/>
                </a:tc>
                <a:tc>
                  <a:txBody>
                    <a:bodyPr/>
                    <a:lstStyle/>
                    <a:p>
                      <a:r>
                        <a:rPr lang="en-US" sz="1200" dirty="0"/>
                        <a:t>1996-2001</a:t>
                      </a:r>
                    </a:p>
                  </a:txBody>
                  <a:tcPr/>
                </a:tc>
                <a:tc>
                  <a:txBody>
                    <a:bodyPr/>
                    <a:lstStyle/>
                    <a:p>
                      <a:r>
                        <a:rPr lang="en-US" sz="1200" dirty="0"/>
                        <a:t>Cumulative abnormal return</a:t>
                      </a:r>
                    </a:p>
                  </a:txBody>
                  <a:tcPr/>
                </a:tc>
                <a:tc>
                  <a:txBody>
                    <a:bodyPr/>
                    <a:lstStyle/>
                    <a:p>
                      <a:r>
                        <a:rPr lang="en-US" sz="1200" dirty="0"/>
                        <a:t>Decreased</a:t>
                      </a:r>
                    </a:p>
                  </a:txBody>
                  <a:tcPr/>
                </a:tc>
                <a:tc>
                  <a:txBody>
                    <a:bodyPr/>
                    <a:lstStyle/>
                    <a:p>
                      <a:r>
                        <a:rPr lang="en-US" sz="1200" dirty="0"/>
                        <a:t>Firm size, Internet vs conventional firms, breach type</a:t>
                      </a:r>
                    </a:p>
                  </a:txBody>
                  <a:tcPr/>
                </a:tc>
                <a:tc>
                  <a:txBody>
                    <a:bodyPr/>
                    <a:lstStyle/>
                    <a:p>
                      <a:r>
                        <a:rPr lang="en-US" sz="1200" dirty="0"/>
                        <a:t>Internet firms and smaller firms experienced larger return drop</a:t>
                      </a:r>
                    </a:p>
                  </a:txBody>
                  <a:tcPr/>
                </a:tc>
                <a:extLst>
                  <a:ext uri="{0D108BD9-81ED-4DB2-BD59-A6C34878D82A}">
                    <a16:rowId xmlns:a16="http://schemas.microsoft.com/office/drawing/2014/main" val="973213941"/>
                  </a:ext>
                </a:extLst>
              </a:tr>
              <a:tr h="370840">
                <a:tc>
                  <a:txBody>
                    <a:bodyPr/>
                    <a:lstStyle/>
                    <a:p>
                      <a:r>
                        <a:rPr lang="en-US" sz="1200" dirty="0" err="1"/>
                        <a:t>Gatzlaff</a:t>
                      </a:r>
                      <a:r>
                        <a:rPr lang="en-US" sz="1200" dirty="0"/>
                        <a:t> and McCullough (2010)</a:t>
                      </a:r>
                    </a:p>
                  </a:txBody>
                  <a:tcPr/>
                </a:tc>
                <a:tc>
                  <a:txBody>
                    <a:bodyPr/>
                    <a:lstStyle/>
                    <a:p>
                      <a:r>
                        <a:rPr lang="en-US" sz="1200" dirty="0"/>
                        <a:t>Privacy Rights Clearinghouse (PRC)</a:t>
                      </a:r>
                    </a:p>
                  </a:txBody>
                  <a:tcPr/>
                </a:tc>
                <a:tc>
                  <a:txBody>
                    <a:bodyPr/>
                    <a:lstStyle/>
                    <a:p>
                      <a:r>
                        <a:rPr lang="en-US" sz="1200" dirty="0"/>
                        <a:t>2005-2006</a:t>
                      </a:r>
                    </a:p>
                  </a:txBody>
                  <a:tcPr/>
                </a:tc>
                <a:tc>
                  <a:txBody>
                    <a:bodyPr/>
                    <a:lstStyle/>
                    <a:p>
                      <a:r>
                        <a:rPr lang="en-US" sz="1200" dirty="0"/>
                        <a:t>Cumulative abnormal return</a:t>
                      </a:r>
                    </a:p>
                  </a:txBody>
                  <a:tcPr/>
                </a:tc>
                <a:tc>
                  <a:txBody>
                    <a:bodyPr/>
                    <a:lstStyle/>
                    <a:p>
                      <a:r>
                        <a:rPr lang="en-US" sz="1200" dirty="0"/>
                        <a:t>Decreased</a:t>
                      </a:r>
                    </a:p>
                  </a:txBody>
                  <a:tcPr/>
                </a:tc>
                <a:tc>
                  <a:txBody>
                    <a:bodyPr/>
                    <a:lstStyle/>
                    <a:p>
                      <a:r>
                        <a:rPr lang="en-US" sz="1200" dirty="0"/>
                        <a:t>Firm size (market capitalization), expected security adherence, refusal to provide information, growth opportunities (market-to-book), previous breach victim, breach at subsidiary firm, breach type</a:t>
                      </a:r>
                    </a:p>
                  </a:txBody>
                  <a:tcPr/>
                </a:tc>
                <a:tc>
                  <a:txBody>
                    <a:bodyPr/>
                    <a:lstStyle/>
                    <a:p>
                      <a:r>
                        <a:rPr lang="en-US" sz="1200" dirty="0"/>
                        <a:t>Firms refusing response to data breach inquiries, smaller firms, and firms with higher growth opportunities experienced larger return drop. Parent firms experienced smaller return drops after breach at a subsidiary firm.</a:t>
                      </a:r>
                    </a:p>
                  </a:txBody>
                  <a:tcPr/>
                </a:tc>
                <a:extLst>
                  <a:ext uri="{0D108BD9-81ED-4DB2-BD59-A6C34878D82A}">
                    <a16:rowId xmlns:a16="http://schemas.microsoft.com/office/drawing/2014/main" val="2192276569"/>
                  </a:ext>
                </a:extLst>
              </a:tr>
              <a:tr h="370840">
                <a:tc>
                  <a:txBody>
                    <a:bodyPr/>
                    <a:lstStyle/>
                    <a:p>
                      <a:r>
                        <a:rPr lang="en-US" sz="1200" dirty="0"/>
                        <a:t>Goldstein et al. (2011)</a:t>
                      </a:r>
                    </a:p>
                  </a:txBody>
                  <a:tcPr/>
                </a:tc>
                <a:tc>
                  <a:txBody>
                    <a:bodyPr/>
                    <a:lstStyle/>
                    <a:p>
                      <a:r>
                        <a:rPr lang="en-US" sz="1200" dirty="0"/>
                        <a:t>Financial Institutions Risk Scenario Trends (FIRST), by Algorithmics Inc.</a:t>
                      </a:r>
                    </a:p>
                  </a:txBody>
                  <a:tcPr/>
                </a:tc>
                <a:tc>
                  <a:txBody>
                    <a:bodyPr/>
                    <a:lstStyle/>
                    <a:p>
                      <a:r>
                        <a:rPr lang="en-US" sz="1200" dirty="0"/>
                        <a:t>1985 to 2009</a:t>
                      </a:r>
                    </a:p>
                  </a:txBody>
                  <a:tcPr/>
                </a:tc>
                <a:tc>
                  <a:txBody>
                    <a:bodyPr/>
                    <a:lstStyle/>
                    <a:p>
                      <a:r>
                        <a:rPr lang="en-US" sz="1200" dirty="0"/>
                        <a:t>Cumulative abnormal return</a:t>
                      </a:r>
                    </a:p>
                  </a:txBody>
                  <a:tcPr/>
                </a:tc>
                <a:tc>
                  <a:txBody>
                    <a:bodyPr/>
                    <a:lstStyle/>
                    <a:p>
                      <a:r>
                        <a:rPr lang="en-US" sz="1200" dirty="0"/>
                        <a:t>Decreased more for function-related breaches as compared to data-related breaches</a:t>
                      </a:r>
                    </a:p>
                  </a:txBody>
                  <a:tcPr/>
                </a:tc>
                <a:tc>
                  <a:txBody>
                    <a:bodyPr/>
                    <a:lstStyle/>
                    <a:p>
                      <a:r>
                        <a:rPr lang="en-US" sz="1200" dirty="0"/>
                        <a:t>Breach affecting availability, breach affecting integrity</a:t>
                      </a:r>
                    </a:p>
                  </a:txBody>
                  <a:tcPr/>
                </a:tc>
                <a:tc>
                  <a:txBody>
                    <a:bodyPr/>
                    <a:lstStyle/>
                    <a:p>
                      <a:r>
                        <a:rPr lang="en-US" sz="1200" dirty="0"/>
                        <a:t>Function-related events affecting availability rather than integrity experienced larger drops as compared to data-related breaches</a:t>
                      </a:r>
                    </a:p>
                  </a:txBody>
                  <a:tcPr/>
                </a:tc>
                <a:extLst>
                  <a:ext uri="{0D108BD9-81ED-4DB2-BD59-A6C34878D82A}">
                    <a16:rowId xmlns:a16="http://schemas.microsoft.com/office/drawing/2014/main" val="2163390683"/>
                  </a:ext>
                </a:extLst>
              </a:tr>
            </a:tbl>
          </a:graphicData>
        </a:graphic>
      </p:graphicFrame>
    </p:spTree>
    <p:extLst>
      <p:ext uri="{BB962C8B-B14F-4D97-AF65-F5344CB8AC3E}">
        <p14:creationId xmlns:p14="http://schemas.microsoft.com/office/powerpoint/2010/main" val="1182034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64F7E-9D7E-AC21-AEDE-5088050FCA1E}"/>
              </a:ext>
            </a:extLst>
          </p:cNvPr>
          <p:cNvSpPr>
            <a:spLocks noGrp="1"/>
          </p:cNvSpPr>
          <p:nvPr>
            <p:ph type="title"/>
          </p:nvPr>
        </p:nvSpPr>
        <p:spPr>
          <a:xfrm>
            <a:off x="1154955" y="973668"/>
            <a:ext cx="7959228" cy="706964"/>
          </a:xfrm>
        </p:spPr>
        <p:txBody>
          <a:bodyPr/>
          <a:lstStyle/>
          <a:p>
            <a:r>
              <a:rPr lang="en-US" dirty="0"/>
              <a:t>Articles Finding Short-Term Negative Impact</a:t>
            </a:r>
          </a:p>
        </p:txBody>
      </p:sp>
      <p:graphicFrame>
        <p:nvGraphicFramePr>
          <p:cNvPr id="6" name="Table 5">
            <a:extLst>
              <a:ext uri="{FF2B5EF4-FFF2-40B4-BE49-F238E27FC236}">
                <a16:creationId xmlns:a16="http://schemas.microsoft.com/office/drawing/2014/main" id="{CAF54122-8D24-CD13-DE91-9DC7A379E48D}"/>
              </a:ext>
            </a:extLst>
          </p:cNvPr>
          <p:cNvGraphicFramePr>
            <a:graphicFrameLocks noGrp="1"/>
          </p:cNvGraphicFramePr>
          <p:nvPr>
            <p:extLst>
              <p:ext uri="{D42A27DB-BD31-4B8C-83A1-F6EECF244321}">
                <p14:modId xmlns:p14="http://schemas.microsoft.com/office/powerpoint/2010/main" val="649814137"/>
              </p:ext>
            </p:extLst>
          </p:nvPr>
        </p:nvGraphicFramePr>
        <p:xfrm>
          <a:off x="309605" y="2550249"/>
          <a:ext cx="11572789" cy="4084320"/>
        </p:xfrm>
        <a:graphic>
          <a:graphicData uri="http://schemas.openxmlformats.org/drawingml/2006/table">
            <a:tbl>
              <a:tblPr firstRow="1" bandRow="1">
                <a:tableStyleId>{5C22544A-7EE6-4342-B048-85BDC9FD1C3A}</a:tableStyleId>
              </a:tblPr>
              <a:tblGrid>
                <a:gridCol w="1077033">
                  <a:extLst>
                    <a:ext uri="{9D8B030D-6E8A-4147-A177-3AD203B41FA5}">
                      <a16:colId xmlns:a16="http://schemas.microsoft.com/office/drawing/2014/main" val="2385030383"/>
                    </a:ext>
                  </a:extLst>
                </a:gridCol>
                <a:gridCol w="1643145">
                  <a:extLst>
                    <a:ext uri="{9D8B030D-6E8A-4147-A177-3AD203B41FA5}">
                      <a16:colId xmlns:a16="http://schemas.microsoft.com/office/drawing/2014/main" val="472997101"/>
                    </a:ext>
                  </a:extLst>
                </a:gridCol>
                <a:gridCol w="955318">
                  <a:extLst>
                    <a:ext uri="{9D8B030D-6E8A-4147-A177-3AD203B41FA5}">
                      <a16:colId xmlns:a16="http://schemas.microsoft.com/office/drawing/2014/main" val="1660955717"/>
                    </a:ext>
                  </a:extLst>
                </a:gridCol>
                <a:gridCol w="1210069">
                  <a:extLst>
                    <a:ext uri="{9D8B030D-6E8A-4147-A177-3AD203B41FA5}">
                      <a16:colId xmlns:a16="http://schemas.microsoft.com/office/drawing/2014/main" val="3686190853"/>
                    </a:ext>
                  </a:extLst>
                </a:gridCol>
                <a:gridCol w="1643146">
                  <a:extLst>
                    <a:ext uri="{9D8B030D-6E8A-4147-A177-3AD203B41FA5}">
                      <a16:colId xmlns:a16="http://schemas.microsoft.com/office/drawing/2014/main" val="2919794571"/>
                    </a:ext>
                  </a:extLst>
                </a:gridCol>
                <a:gridCol w="2649413">
                  <a:extLst>
                    <a:ext uri="{9D8B030D-6E8A-4147-A177-3AD203B41FA5}">
                      <a16:colId xmlns:a16="http://schemas.microsoft.com/office/drawing/2014/main" val="1851648396"/>
                    </a:ext>
                  </a:extLst>
                </a:gridCol>
                <a:gridCol w="2394665">
                  <a:extLst>
                    <a:ext uri="{9D8B030D-6E8A-4147-A177-3AD203B41FA5}">
                      <a16:colId xmlns:a16="http://schemas.microsoft.com/office/drawing/2014/main" val="1034118423"/>
                    </a:ext>
                  </a:extLst>
                </a:gridCol>
              </a:tblGrid>
              <a:tr h="370840">
                <a:tc>
                  <a:txBody>
                    <a:bodyPr/>
                    <a:lstStyle/>
                    <a:p>
                      <a:r>
                        <a:rPr lang="en-US" sz="1400" dirty="0"/>
                        <a:t>Paper</a:t>
                      </a:r>
                    </a:p>
                  </a:txBody>
                  <a:tcPr/>
                </a:tc>
                <a:tc>
                  <a:txBody>
                    <a:bodyPr/>
                    <a:lstStyle/>
                    <a:p>
                      <a:r>
                        <a:rPr lang="en-US" sz="1400" dirty="0"/>
                        <a:t>Breach Data Source</a:t>
                      </a:r>
                    </a:p>
                  </a:txBody>
                  <a:tcPr/>
                </a:tc>
                <a:tc>
                  <a:txBody>
                    <a:bodyPr/>
                    <a:lstStyle/>
                    <a:p>
                      <a:r>
                        <a:rPr lang="en-US" sz="1400" dirty="0"/>
                        <a:t>Period of Analysis</a:t>
                      </a:r>
                    </a:p>
                  </a:txBody>
                  <a:tcPr/>
                </a:tc>
                <a:tc>
                  <a:txBody>
                    <a:bodyPr/>
                    <a:lstStyle/>
                    <a:p>
                      <a:r>
                        <a:rPr lang="en-US" sz="1400" dirty="0"/>
                        <a:t>Dependent Variable</a:t>
                      </a:r>
                    </a:p>
                  </a:txBody>
                  <a:tcPr/>
                </a:tc>
                <a:tc>
                  <a:txBody>
                    <a:bodyPr/>
                    <a:lstStyle/>
                    <a:p>
                      <a:r>
                        <a:rPr lang="en-US" sz="1400" dirty="0"/>
                        <a:t>Relationship found</a:t>
                      </a:r>
                    </a:p>
                  </a:txBody>
                  <a:tcPr/>
                </a:tc>
                <a:tc>
                  <a:txBody>
                    <a:bodyPr/>
                    <a:lstStyle/>
                    <a:p>
                      <a:r>
                        <a:rPr lang="en-US" sz="1400" dirty="0"/>
                        <a:t>Moderators</a:t>
                      </a:r>
                    </a:p>
                  </a:txBody>
                  <a:tcPr/>
                </a:tc>
                <a:tc>
                  <a:txBody>
                    <a:bodyPr/>
                    <a:lstStyle/>
                    <a:p>
                      <a:r>
                        <a:rPr lang="en-US" sz="1400" dirty="0"/>
                        <a:t>Effect of moderators</a:t>
                      </a:r>
                    </a:p>
                  </a:txBody>
                  <a:tcPr/>
                </a:tc>
                <a:extLst>
                  <a:ext uri="{0D108BD9-81ED-4DB2-BD59-A6C34878D82A}">
                    <a16:rowId xmlns:a16="http://schemas.microsoft.com/office/drawing/2014/main" val="272605753"/>
                  </a:ext>
                </a:extLst>
              </a:tr>
              <a:tr h="370840">
                <a:tc>
                  <a:txBody>
                    <a:bodyPr/>
                    <a:lstStyle/>
                    <a:p>
                      <a:r>
                        <a:rPr lang="en-US" sz="1200" b="0" i="0" kern="1200" dirty="0" err="1">
                          <a:solidFill>
                            <a:schemeClr val="dk1"/>
                          </a:solidFill>
                          <a:effectLst/>
                          <a:latin typeface="+mn-lt"/>
                          <a:ea typeface="+mn-ea"/>
                          <a:cs typeface="+mn-cs"/>
                        </a:rPr>
                        <a:t>Acquisti</a:t>
                      </a:r>
                      <a:r>
                        <a:rPr lang="en-US" sz="1200" b="0" i="0" kern="1200" dirty="0">
                          <a:solidFill>
                            <a:schemeClr val="dk1"/>
                          </a:solidFill>
                          <a:effectLst/>
                          <a:latin typeface="+mn-lt"/>
                          <a:ea typeface="+mn-ea"/>
                          <a:cs typeface="+mn-cs"/>
                        </a:rPr>
                        <a:t> et al.</a:t>
                      </a:r>
                    </a:p>
                    <a:p>
                      <a:r>
                        <a:rPr lang="en-US" sz="1200" b="0" i="0" kern="1200" dirty="0">
                          <a:solidFill>
                            <a:schemeClr val="dk1"/>
                          </a:solidFill>
                          <a:effectLst/>
                          <a:latin typeface="+mn-lt"/>
                          <a:ea typeface="+mn-ea"/>
                          <a:cs typeface="+mn-cs"/>
                        </a:rPr>
                        <a:t>(2006)</a:t>
                      </a:r>
                      <a:endParaRPr lang="en-US" sz="1200" dirty="0"/>
                    </a:p>
                  </a:txBody>
                  <a:tcPr/>
                </a:tc>
                <a:tc>
                  <a:txBody>
                    <a:bodyPr/>
                    <a:lstStyle/>
                    <a:p>
                      <a:r>
                        <a:rPr lang="en-US" sz="1200" dirty="0"/>
                        <a:t>Lexis-Nexis, ProQuest</a:t>
                      </a:r>
                    </a:p>
                  </a:txBody>
                  <a:tcPr/>
                </a:tc>
                <a:tc>
                  <a:txBody>
                    <a:bodyPr/>
                    <a:lstStyle/>
                    <a:p>
                      <a:r>
                        <a:rPr lang="en-US" sz="1200" dirty="0"/>
                        <a:t>2000-2006</a:t>
                      </a:r>
                    </a:p>
                  </a:txBody>
                  <a:tcPr/>
                </a:tc>
                <a:tc>
                  <a:txBody>
                    <a:bodyPr/>
                    <a:lstStyle/>
                    <a:p>
                      <a:r>
                        <a:rPr lang="en-US" sz="1200" dirty="0"/>
                        <a:t>Cumulative abnormal return</a:t>
                      </a:r>
                    </a:p>
                  </a:txBody>
                  <a:tcPr/>
                </a:tc>
                <a:tc>
                  <a:txBody>
                    <a:bodyPr/>
                    <a:lstStyle/>
                    <a:p>
                      <a:r>
                        <a:rPr lang="en-US" sz="1200" dirty="0"/>
                        <a:t>Decreased in short-term</a:t>
                      </a:r>
                    </a:p>
                  </a:txBody>
                  <a:tcPr/>
                </a:tc>
                <a:tc>
                  <a:txBody>
                    <a:bodyPr/>
                    <a:lstStyle/>
                    <a:p>
                      <a:r>
                        <a:rPr lang="en-US" sz="1200" dirty="0"/>
                        <a:t>Breach reported in national media vs local and industry outlets, number of individuals affected in the breach, firm size (stock value), cause of breach, subject of data disclosed</a:t>
                      </a:r>
                    </a:p>
                  </a:txBody>
                  <a:tcPr/>
                </a:tc>
                <a:tc>
                  <a:txBody>
                    <a:bodyPr/>
                    <a:lstStyle/>
                    <a:p>
                      <a:r>
                        <a:rPr lang="en-US" sz="1200" dirty="0"/>
                        <a:t>Smaller firms and firms with breaches that affected more than 100,000 subjects experienced larger return drops.</a:t>
                      </a:r>
                    </a:p>
                  </a:txBody>
                  <a:tcPr/>
                </a:tc>
                <a:extLst>
                  <a:ext uri="{0D108BD9-81ED-4DB2-BD59-A6C34878D82A}">
                    <a16:rowId xmlns:a16="http://schemas.microsoft.com/office/drawing/2014/main" val="973213941"/>
                  </a:ext>
                </a:extLst>
              </a:tr>
              <a:tr h="370840">
                <a:tc>
                  <a:txBody>
                    <a:bodyPr/>
                    <a:lstStyle/>
                    <a:p>
                      <a:r>
                        <a:rPr lang="en-US" sz="1200" dirty="0"/>
                        <a:t>McShane and Nguyen (2020)</a:t>
                      </a:r>
                    </a:p>
                  </a:txBody>
                  <a:tcPr/>
                </a:tc>
                <a:tc>
                  <a:txBody>
                    <a:bodyPr/>
                    <a:lstStyle/>
                    <a:p>
                      <a:r>
                        <a:rPr lang="en-US" sz="1200" dirty="0" err="1"/>
                        <a:t>Advisen</a:t>
                      </a:r>
                      <a:r>
                        <a:rPr lang="en-US" sz="1200" dirty="0"/>
                        <a:t> Ltd. Company</a:t>
                      </a:r>
                    </a:p>
                  </a:txBody>
                  <a:tcPr/>
                </a:tc>
                <a:tc>
                  <a:txBody>
                    <a:bodyPr/>
                    <a:lstStyle/>
                    <a:p>
                      <a:r>
                        <a:rPr lang="en-US" sz="1200" dirty="0"/>
                        <a:t>2007-2016</a:t>
                      </a:r>
                    </a:p>
                  </a:txBody>
                  <a:tcPr/>
                </a:tc>
                <a:tc>
                  <a:txBody>
                    <a:bodyPr/>
                    <a:lstStyle/>
                    <a:p>
                      <a:r>
                        <a:rPr lang="en-US" sz="1200" dirty="0"/>
                        <a:t>Cumulative abnormal return</a:t>
                      </a:r>
                    </a:p>
                  </a:txBody>
                  <a:tcPr/>
                </a:tc>
                <a:tc>
                  <a:txBody>
                    <a:bodyPr/>
                    <a:lstStyle/>
                    <a:p>
                      <a:r>
                        <a:rPr lang="en-US" sz="1200" dirty="0"/>
                        <a:t>Decreased in short-term</a:t>
                      </a:r>
                    </a:p>
                  </a:txBody>
                  <a:tcPr/>
                </a:tc>
                <a:tc>
                  <a:txBody>
                    <a:bodyPr/>
                    <a:lstStyle/>
                    <a:p>
                      <a:r>
                        <a:rPr lang="en-US" sz="1200" dirty="0"/>
                        <a:t>Type of cyber event (DOS, phishing, unauthorized access of customer data), involvement of insider, type of data stolen, type of industry</a:t>
                      </a:r>
                    </a:p>
                  </a:txBody>
                  <a:tcPr/>
                </a:tc>
                <a:tc>
                  <a:txBody>
                    <a:bodyPr/>
                    <a:lstStyle/>
                    <a:p>
                      <a:r>
                        <a:rPr lang="en-US" sz="1200" dirty="0"/>
                        <a:t>Firms facing breaches causing immediate business interruption losses, involving insiders, involving loss of credit card and personal data experienced larger return drop. Firms in retail and service industry experienced larger return drops.</a:t>
                      </a:r>
                    </a:p>
                  </a:txBody>
                  <a:tcPr/>
                </a:tc>
                <a:extLst>
                  <a:ext uri="{0D108BD9-81ED-4DB2-BD59-A6C34878D82A}">
                    <a16:rowId xmlns:a16="http://schemas.microsoft.com/office/drawing/2014/main" val="2192276569"/>
                  </a:ext>
                </a:extLst>
              </a:tr>
              <a:tr h="370840">
                <a:tc>
                  <a:txBody>
                    <a:bodyPr/>
                    <a:lstStyle/>
                    <a:p>
                      <a:r>
                        <a:rPr lang="en-US" sz="1200" dirty="0"/>
                        <a:t>Goel and</a:t>
                      </a:r>
                    </a:p>
                    <a:p>
                      <a:r>
                        <a:rPr lang="en-US" sz="1200" dirty="0"/>
                        <a:t>Shawky (2009)</a:t>
                      </a:r>
                    </a:p>
                  </a:txBody>
                  <a:tcPr/>
                </a:tc>
                <a:tc>
                  <a:txBody>
                    <a:bodyPr/>
                    <a:lstStyle/>
                    <a:p>
                      <a:r>
                        <a:rPr lang="en-US" sz="1200" dirty="0"/>
                        <a:t>Lexis-Nexis</a:t>
                      </a:r>
                    </a:p>
                  </a:txBody>
                  <a:tcPr/>
                </a:tc>
                <a:tc>
                  <a:txBody>
                    <a:bodyPr/>
                    <a:lstStyle/>
                    <a:p>
                      <a:r>
                        <a:rPr lang="en-US" sz="1200" dirty="0"/>
                        <a:t>2004-2008</a:t>
                      </a:r>
                    </a:p>
                  </a:txBody>
                  <a:tcPr/>
                </a:tc>
                <a:tc>
                  <a:txBody>
                    <a:bodyPr/>
                    <a:lstStyle/>
                    <a:p>
                      <a:r>
                        <a:rPr lang="en-US" sz="1200" dirty="0"/>
                        <a:t>Cumulative abnormal return</a:t>
                      </a:r>
                    </a:p>
                  </a:txBody>
                  <a:tcPr/>
                </a:tc>
                <a:tc>
                  <a:txBody>
                    <a:bodyPr/>
                    <a:lstStyle/>
                    <a:p>
                      <a:r>
                        <a:rPr lang="en-US" sz="1200" dirty="0"/>
                        <a:t>Decreased in short-term</a:t>
                      </a:r>
                    </a:p>
                  </a:txBody>
                  <a:tcPr/>
                </a:tc>
                <a:tc>
                  <a:txBody>
                    <a:bodyPr/>
                    <a:lstStyle/>
                    <a:p>
                      <a:r>
                        <a:rPr lang="en-US" sz="1200" dirty="0"/>
                        <a:t>NA</a:t>
                      </a:r>
                    </a:p>
                  </a:txBody>
                  <a:tcPr/>
                </a:tc>
                <a:tc>
                  <a:txBody>
                    <a:bodyPr/>
                    <a:lstStyle/>
                    <a:p>
                      <a:r>
                        <a:rPr lang="en-US" sz="1200" dirty="0"/>
                        <a:t>NA</a:t>
                      </a:r>
                    </a:p>
                  </a:txBody>
                  <a:tcPr/>
                </a:tc>
                <a:extLst>
                  <a:ext uri="{0D108BD9-81ED-4DB2-BD59-A6C34878D82A}">
                    <a16:rowId xmlns:a16="http://schemas.microsoft.com/office/drawing/2014/main" val="2163390683"/>
                  </a:ext>
                </a:extLst>
              </a:tr>
            </a:tbl>
          </a:graphicData>
        </a:graphic>
      </p:graphicFrame>
    </p:spTree>
    <p:extLst>
      <p:ext uri="{BB962C8B-B14F-4D97-AF65-F5344CB8AC3E}">
        <p14:creationId xmlns:p14="http://schemas.microsoft.com/office/powerpoint/2010/main" val="2355370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25D35-A839-19EF-AE50-08E32F5D6B76}"/>
              </a:ext>
            </a:extLst>
          </p:cNvPr>
          <p:cNvSpPr>
            <a:spLocks noGrp="1"/>
          </p:cNvSpPr>
          <p:nvPr>
            <p:ph type="title"/>
          </p:nvPr>
        </p:nvSpPr>
        <p:spPr/>
        <p:txBody>
          <a:bodyPr/>
          <a:lstStyle/>
          <a:p>
            <a:r>
              <a:rPr lang="en-US" dirty="0"/>
              <a:t>Articles Finding No Negative Impact</a:t>
            </a:r>
          </a:p>
        </p:txBody>
      </p:sp>
      <p:graphicFrame>
        <p:nvGraphicFramePr>
          <p:cNvPr id="4" name="Table 3">
            <a:extLst>
              <a:ext uri="{FF2B5EF4-FFF2-40B4-BE49-F238E27FC236}">
                <a16:creationId xmlns:a16="http://schemas.microsoft.com/office/drawing/2014/main" id="{AA1A281F-1EC9-9081-D097-ED29F0916BFD}"/>
              </a:ext>
            </a:extLst>
          </p:cNvPr>
          <p:cNvGraphicFramePr>
            <a:graphicFrameLocks noGrp="1"/>
          </p:cNvGraphicFramePr>
          <p:nvPr>
            <p:extLst>
              <p:ext uri="{D42A27DB-BD31-4B8C-83A1-F6EECF244321}">
                <p14:modId xmlns:p14="http://schemas.microsoft.com/office/powerpoint/2010/main" val="3407548185"/>
              </p:ext>
            </p:extLst>
          </p:nvPr>
        </p:nvGraphicFramePr>
        <p:xfrm>
          <a:off x="309605" y="2550249"/>
          <a:ext cx="11572789" cy="3535680"/>
        </p:xfrm>
        <a:graphic>
          <a:graphicData uri="http://schemas.openxmlformats.org/drawingml/2006/table">
            <a:tbl>
              <a:tblPr firstRow="1" bandRow="1">
                <a:tableStyleId>{5C22544A-7EE6-4342-B048-85BDC9FD1C3A}</a:tableStyleId>
              </a:tblPr>
              <a:tblGrid>
                <a:gridCol w="1077033">
                  <a:extLst>
                    <a:ext uri="{9D8B030D-6E8A-4147-A177-3AD203B41FA5}">
                      <a16:colId xmlns:a16="http://schemas.microsoft.com/office/drawing/2014/main" val="2385030383"/>
                    </a:ext>
                  </a:extLst>
                </a:gridCol>
                <a:gridCol w="1643145">
                  <a:extLst>
                    <a:ext uri="{9D8B030D-6E8A-4147-A177-3AD203B41FA5}">
                      <a16:colId xmlns:a16="http://schemas.microsoft.com/office/drawing/2014/main" val="472997101"/>
                    </a:ext>
                  </a:extLst>
                </a:gridCol>
                <a:gridCol w="955318">
                  <a:extLst>
                    <a:ext uri="{9D8B030D-6E8A-4147-A177-3AD203B41FA5}">
                      <a16:colId xmlns:a16="http://schemas.microsoft.com/office/drawing/2014/main" val="1660955717"/>
                    </a:ext>
                  </a:extLst>
                </a:gridCol>
                <a:gridCol w="1210069">
                  <a:extLst>
                    <a:ext uri="{9D8B030D-6E8A-4147-A177-3AD203B41FA5}">
                      <a16:colId xmlns:a16="http://schemas.microsoft.com/office/drawing/2014/main" val="3686190853"/>
                    </a:ext>
                  </a:extLst>
                </a:gridCol>
                <a:gridCol w="2428949">
                  <a:extLst>
                    <a:ext uri="{9D8B030D-6E8A-4147-A177-3AD203B41FA5}">
                      <a16:colId xmlns:a16="http://schemas.microsoft.com/office/drawing/2014/main" val="2919794571"/>
                    </a:ext>
                  </a:extLst>
                </a:gridCol>
                <a:gridCol w="1863610">
                  <a:extLst>
                    <a:ext uri="{9D8B030D-6E8A-4147-A177-3AD203B41FA5}">
                      <a16:colId xmlns:a16="http://schemas.microsoft.com/office/drawing/2014/main" val="1851648396"/>
                    </a:ext>
                  </a:extLst>
                </a:gridCol>
                <a:gridCol w="2394665">
                  <a:extLst>
                    <a:ext uri="{9D8B030D-6E8A-4147-A177-3AD203B41FA5}">
                      <a16:colId xmlns:a16="http://schemas.microsoft.com/office/drawing/2014/main" val="1034118423"/>
                    </a:ext>
                  </a:extLst>
                </a:gridCol>
              </a:tblGrid>
              <a:tr h="370840">
                <a:tc>
                  <a:txBody>
                    <a:bodyPr/>
                    <a:lstStyle/>
                    <a:p>
                      <a:r>
                        <a:rPr lang="en-US" sz="1400" dirty="0"/>
                        <a:t>Paper</a:t>
                      </a:r>
                    </a:p>
                  </a:txBody>
                  <a:tcPr/>
                </a:tc>
                <a:tc>
                  <a:txBody>
                    <a:bodyPr/>
                    <a:lstStyle/>
                    <a:p>
                      <a:r>
                        <a:rPr lang="en-US" sz="1400" dirty="0"/>
                        <a:t>Breach Data Source</a:t>
                      </a:r>
                    </a:p>
                  </a:txBody>
                  <a:tcPr/>
                </a:tc>
                <a:tc>
                  <a:txBody>
                    <a:bodyPr/>
                    <a:lstStyle/>
                    <a:p>
                      <a:r>
                        <a:rPr lang="en-US" sz="1400" dirty="0"/>
                        <a:t>Period of Analysis</a:t>
                      </a:r>
                    </a:p>
                  </a:txBody>
                  <a:tcPr/>
                </a:tc>
                <a:tc>
                  <a:txBody>
                    <a:bodyPr/>
                    <a:lstStyle/>
                    <a:p>
                      <a:r>
                        <a:rPr lang="en-US" sz="1400" dirty="0"/>
                        <a:t>Dependent Variable</a:t>
                      </a:r>
                    </a:p>
                  </a:txBody>
                  <a:tcPr/>
                </a:tc>
                <a:tc>
                  <a:txBody>
                    <a:bodyPr/>
                    <a:lstStyle/>
                    <a:p>
                      <a:r>
                        <a:rPr lang="en-US" sz="1400" dirty="0"/>
                        <a:t>Relationship found</a:t>
                      </a:r>
                    </a:p>
                  </a:txBody>
                  <a:tcPr/>
                </a:tc>
                <a:tc>
                  <a:txBody>
                    <a:bodyPr/>
                    <a:lstStyle/>
                    <a:p>
                      <a:r>
                        <a:rPr lang="en-US" sz="1400" dirty="0"/>
                        <a:t>Moderators</a:t>
                      </a:r>
                    </a:p>
                  </a:txBody>
                  <a:tcPr/>
                </a:tc>
                <a:tc>
                  <a:txBody>
                    <a:bodyPr/>
                    <a:lstStyle/>
                    <a:p>
                      <a:r>
                        <a:rPr lang="en-US" sz="1400" dirty="0"/>
                        <a:t>Effect of moderators</a:t>
                      </a:r>
                    </a:p>
                  </a:txBody>
                  <a:tcPr/>
                </a:tc>
                <a:extLst>
                  <a:ext uri="{0D108BD9-81ED-4DB2-BD59-A6C34878D82A}">
                    <a16:rowId xmlns:a16="http://schemas.microsoft.com/office/drawing/2014/main" val="272605753"/>
                  </a:ext>
                </a:extLst>
              </a:tr>
              <a:tr h="370840">
                <a:tc>
                  <a:txBody>
                    <a:bodyPr/>
                    <a:lstStyle/>
                    <a:p>
                      <a:r>
                        <a:rPr lang="en-US" sz="1200" dirty="0"/>
                        <a:t>Kannan et al.</a:t>
                      </a:r>
                    </a:p>
                    <a:p>
                      <a:r>
                        <a:rPr lang="en-US" sz="1200" dirty="0"/>
                        <a:t>(2007)</a:t>
                      </a:r>
                    </a:p>
                  </a:txBody>
                  <a:tcPr/>
                </a:tc>
                <a:tc>
                  <a:txBody>
                    <a:bodyPr/>
                    <a:lstStyle/>
                    <a:p>
                      <a:r>
                        <a:rPr lang="en-US" sz="1200" dirty="0"/>
                        <a:t>Wall Street Journal, the New York Times, ZDNet, CNET</a:t>
                      </a:r>
                    </a:p>
                  </a:txBody>
                  <a:tcPr/>
                </a:tc>
                <a:tc>
                  <a:txBody>
                    <a:bodyPr/>
                    <a:lstStyle/>
                    <a:p>
                      <a:r>
                        <a:rPr lang="en-US" sz="1200" dirty="0"/>
                        <a:t>1997-2003</a:t>
                      </a:r>
                    </a:p>
                  </a:txBody>
                  <a:tcPr/>
                </a:tc>
                <a:tc>
                  <a:txBody>
                    <a:bodyPr/>
                    <a:lstStyle/>
                    <a:p>
                      <a:r>
                        <a:rPr lang="en-US" sz="1200" dirty="0"/>
                        <a:t>Cumulative abnormal return</a:t>
                      </a:r>
                    </a:p>
                  </a:txBody>
                  <a:tcPr/>
                </a:tc>
                <a:tc>
                  <a:txBody>
                    <a:bodyPr/>
                    <a:lstStyle/>
                    <a:p>
                      <a:r>
                        <a:rPr lang="en-US" sz="1200" dirty="0"/>
                        <a:t>Did not significantly decrease in either short-term or long-term</a:t>
                      </a:r>
                    </a:p>
                  </a:txBody>
                  <a:tcPr/>
                </a:tc>
                <a:tc>
                  <a:txBody>
                    <a:bodyPr/>
                    <a:lstStyle/>
                    <a:p>
                      <a:r>
                        <a:rPr lang="en-US" sz="1200" dirty="0"/>
                        <a:t>Breach announced in dot-com era, firm size, breach affecting confidentiality vs integrity vs availability</a:t>
                      </a:r>
                    </a:p>
                  </a:txBody>
                  <a:tcPr/>
                </a:tc>
                <a:tc>
                  <a:txBody>
                    <a:bodyPr/>
                    <a:lstStyle/>
                    <a:p>
                      <a:r>
                        <a:rPr lang="en-US" sz="1200" dirty="0"/>
                        <a:t>Firms facing breaching in dot-com era experienced larger return drops only in short-term as compared to those facing breaches in dot-com-bust era.</a:t>
                      </a:r>
                    </a:p>
                  </a:txBody>
                  <a:tcPr/>
                </a:tc>
                <a:extLst>
                  <a:ext uri="{0D108BD9-81ED-4DB2-BD59-A6C34878D82A}">
                    <a16:rowId xmlns:a16="http://schemas.microsoft.com/office/drawing/2014/main" val="973213941"/>
                  </a:ext>
                </a:extLst>
              </a:tr>
              <a:tr h="370840">
                <a:tc>
                  <a:txBody>
                    <a:bodyPr/>
                    <a:lstStyle/>
                    <a:p>
                      <a:r>
                        <a:rPr lang="en-US" sz="1200" dirty="0"/>
                        <a:t>Campbell et al.</a:t>
                      </a:r>
                    </a:p>
                    <a:p>
                      <a:r>
                        <a:rPr lang="en-US" sz="1200" dirty="0"/>
                        <a:t>(2003)</a:t>
                      </a:r>
                    </a:p>
                  </a:txBody>
                  <a:tcPr/>
                </a:tc>
                <a:tc>
                  <a:txBody>
                    <a:bodyPr/>
                    <a:lstStyle/>
                    <a:p>
                      <a:r>
                        <a:rPr lang="en-US" sz="1200" dirty="0"/>
                        <a:t>Wall Street Journal, New York Times, Washington Post, Financial Times, and USA Today</a:t>
                      </a:r>
                    </a:p>
                  </a:txBody>
                  <a:tcPr/>
                </a:tc>
                <a:tc>
                  <a:txBody>
                    <a:bodyPr/>
                    <a:lstStyle/>
                    <a:p>
                      <a:r>
                        <a:rPr lang="en-US" sz="1200" dirty="0"/>
                        <a:t>1995-2000</a:t>
                      </a:r>
                    </a:p>
                  </a:txBody>
                  <a:tcPr/>
                </a:tc>
                <a:tc>
                  <a:txBody>
                    <a:bodyPr/>
                    <a:lstStyle/>
                    <a:p>
                      <a:r>
                        <a:rPr lang="en-US" sz="1200" dirty="0"/>
                        <a:t>Cumulative abnormal return</a:t>
                      </a:r>
                    </a:p>
                  </a:txBody>
                  <a:tcPr/>
                </a:tc>
                <a:tc>
                  <a:txBody>
                    <a:bodyPr/>
                    <a:lstStyle/>
                    <a:p>
                      <a:r>
                        <a:rPr lang="en-US" sz="1200" dirty="0"/>
                        <a:t>Decreased for breaches involving unauthorized access to confidential data, did not decrease for breaches not involving confidential data</a:t>
                      </a:r>
                    </a:p>
                  </a:txBody>
                  <a:tcPr/>
                </a:tc>
                <a:tc>
                  <a:txBody>
                    <a:bodyPr/>
                    <a:lstStyle/>
                    <a:p>
                      <a:r>
                        <a:rPr lang="en-US" sz="1200" dirty="0"/>
                        <a:t>NA</a:t>
                      </a:r>
                    </a:p>
                  </a:txBody>
                  <a:tcPr/>
                </a:tc>
                <a:tc>
                  <a:txBody>
                    <a:bodyPr/>
                    <a:lstStyle/>
                    <a:p>
                      <a:r>
                        <a:rPr lang="en-US" sz="1200" dirty="0"/>
                        <a:t>NA</a:t>
                      </a:r>
                    </a:p>
                  </a:txBody>
                  <a:tcPr/>
                </a:tc>
                <a:extLst>
                  <a:ext uri="{0D108BD9-81ED-4DB2-BD59-A6C34878D82A}">
                    <a16:rowId xmlns:a16="http://schemas.microsoft.com/office/drawing/2014/main" val="2192276569"/>
                  </a:ext>
                </a:extLst>
              </a:tr>
              <a:tr h="370840">
                <a:tc>
                  <a:txBody>
                    <a:bodyPr/>
                    <a:lstStyle/>
                    <a:p>
                      <a:r>
                        <a:rPr lang="en-US" sz="1200" dirty="0" err="1"/>
                        <a:t>Juma’h</a:t>
                      </a:r>
                      <a:r>
                        <a:rPr lang="en-US" sz="1200" dirty="0"/>
                        <a:t> and</a:t>
                      </a:r>
                    </a:p>
                    <a:p>
                      <a:r>
                        <a:rPr lang="en-US" sz="1200" dirty="0" err="1"/>
                        <a:t>Alnsour</a:t>
                      </a:r>
                      <a:r>
                        <a:rPr lang="en-US" sz="1200" dirty="0"/>
                        <a:t> (2020)</a:t>
                      </a:r>
                    </a:p>
                  </a:txBody>
                  <a:tcPr/>
                </a:tc>
                <a:tc>
                  <a:txBody>
                    <a:bodyPr/>
                    <a:lstStyle/>
                    <a:p>
                      <a:r>
                        <a:rPr lang="en-US" sz="1200" dirty="0" err="1"/>
                        <a:t>PrivacyRights.org</a:t>
                      </a:r>
                      <a:r>
                        <a:rPr lang="en-US" sz="1200" dirty="0"/>
                        <a:t> and Information-</a:t>
                      </a:r>
                      <a:r>
                        <a:rPr lang="en-US" sz="1200" dirty="0" err="1"/>
                        <a:t>IsBeautiful.net</a:t>
                      </a:r>
                      <a:endParaRPr lang="en-US" sz="1200" dirty="0"/>
                    </a:p>
                  </a:txBody>
                  <a:tcPr/>
                </a:tc>
                <a:tc>
                  <a:txBody>
                    <a:bodyPr/>
                    <a:lstStyle/>
                    <a:p>
                      <a:r>
                        <a:rPr lang="en-US" sz="1200" dirty="0"/>
                        <a:t>2005-2017</a:t>
                      </a:r>
                    </a:p>
                  </a:txBody>
                  <a:tcPr/>
                </a:tc>
                <a:tc>
                  <a:txBody>
                    <a:bodyPr/>
                    <a:lstStyle/>
                    <a:p>
                      <a:r>
                        <a:rPr lang="en-US" sz="1200" dirty="0"/>
                        <a:t>Change in ROA, ROE, stock prices</a:t>
                      </a:r>
                    </a:p>
                  </a:txBody>
                  <a:tcPr/>
                </a:tc>
                <a:tc>
                  <a:txBody>
                    <a:bodyPr/>
                    <a:lstStyle/>
                    <a:p>
                      <a:r>
                        <a:rPr lang="en-US" sz="1200" dirty="0"/>
                        <a:t>ROA, ROE decreased, stock prices did not show significant relationship</a:t>
                      </a:r>
                    </a:p>
                  </a:txBody>
                  <a:tcPr/>
                </a:tc>
                <a:tc>
                  <a:txBody>
                    <a:bodyPr/>
                    <a:lstStyle/>
                    <a:p>
                      <a:r>
                        <a:rPr lang="en-US" sz="1200" dirty="0"/>
                        <a:t>NA</a:t>
                      </a:r>
                    </a:p>
                  </a:txBody>
                  <a:tcPr/>
                </a:tc>
                <a:tc>
                  <a:txBody>
                    <a:bodyPr/>
                    <a:lstStyle/>
                    <a:p>
                      <a:r>
                        <a:rPr lang="en-US" sz="1200" dirty="0"/>
                        <a:t>NA</a:t>
                      </a:r>
                    </a:p>
                  </a:txBody>
                  <a:tcPr/>
                </a:tc>
                <a:extLst>
                  <a:ext uri="{0D108BD9-81ED-4DB2-BD59-A6C34878D82A}">
                    <a16:rowId xmlns:a16="http://schemas.microsoft.com/office/drawing/2014/main" val="2163390683"/>
                  </a:ext>
                </a:extLst>
              </a:tr>
            </a:tbl>
          </a:graphicData>
        </a:graphic>
      </p:graphicFrame>
    </p:spTree>
    <p:extLst>
      <p:ext uri="{BB962C8B-B14F-4D97-AF65-F5344CB8AC3E}">
        <p14:creationId xmlns:p14="http://schemas.microsoft.com/office/powerpoint/2010/main" val="303508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3440A-AEBB-3C9D-7CB6-E2030B4CC129}"/>
              </a:ext>
            </a:extLst>
          </p:cNvPr>
          <p:cNvSpPr>
            <a:spLocks noGrp="1"/>
          </p:cNvSpPr>
          <p:nvPr>
            <p:ph type="title"/>
          </p:nvPr>
        </p:nvSpPr>
        <p:spPr/>
        <p:txBody>
          <a:bodyPr/>
          <a:lstStyle/>
          <a:p>
            <a:r>
              <a:rPr lang="en-US" dirty="0"/>
              <a:t>SYNTHESIS</a:t>
            </a:r>
          </a:p>
        </p:txBody>
      </p:sp>
    </p:spTree>
    <p:extLst>
      <p:ext uri="{BB962C8B-B14F-4D97-AF65-F5344CB8AC3E}">
        <p14:creationId xmlns:p14="http://schemas.microsoft.com/office/powerpoint/2010/main" val="1329360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022B9-EADF-8005-E3D1-10C7E28D04EB}"/>
              </a:ext>
            </a:extLst>
          </p:cNvPr>
          <p:cNvSpPr>
            <a:spLocks noGrp="1"/>
          </p:cNvSpPr>
          <p:nvPr>
            <p:ph type="title"/>
          </p:nvPr>
        </p:nvSpPr>
        <p:spPr/>
        <p:txBody>
          <a:bodyPr/>
          <a:lstStyle/>
          <a:p>
            <a:r>
              <a:rPr lang="en-US"/>
              <a:t>Organizational Factors</a:t>
            </a:r>
            <a:endParaRPr lang="en-US" dirty="0"/>
          </a:p>
        </p:txBody>
      </p:sp>
      <p:graphicFrame>
        <p:nvGraphicFramePr>
          <p:cNvPr id="7" name="Table 7">
            <a:extLst>
              <a:ext uri="{FF2B5EF4-FFF2-40B4-BE49-F238E27FC236}">
                <a16:creationId xmlns:a16="http://schemas.microsoft.com/office/drawing/2014/main" id="{26449199-3823-0477-A6C7-0D92BC39812D}"/>
              </a:ext>
            </a:extLst>
          </p:cNvPr>
          <p:cNvGraphicFramePr>
            <a:graphicFrameLocks noGrp="1"/>
          </p:cNvGraphicFramePr>
          <p:nvPr>
            <p:ph idx="1"/>
            <p:extLst>
              <p:ext uri="{D42A27DB-BD31-4B8C-83A1-F6EECF244321}">
                <p14:modId xmlns:p14="http://schemas.microsoft.com/office/powerpoint/2010/main" val="3215834029"/>
              </p:ext>
            </p:extLst>
          </p:nvPr>
        </p:nvGraphicFramePr>
        <p:xfrm>
          <a:off x="790832" y="2421924"/>
          <a:ext cx="10861590" cy="3966780"/>
        </p:xfrm>
        <a:graphic>
          <a:graphicData uri="http://schemas.openxmlformats.org/drawingml/2006/table">
            <a:tbl>
              <a:tblPr firstRow="1" bandRow="1">
                <a:tableStyleId>{5C22544A-7EE6-4342-B048-85BDC9FD1C3A}</a:tableStyleId>
              </a:tblPr>
              <a:tblGrid>
                <a:gridCol w="5349979">
                  <a:extLst>
                    <a:ext uri="{9D8B030D-6E8A-4147-A177-3AD203B41FA5}">
                      <a16:colId xmlns:a16="http://schemas.microsoft.com/office/drawing/2014/main" val="3554298731"/>
                    </a:ext>
                  </a:extLst>
                </a:gridCol>
                <a:gridCol w="5511611">
                  <a:extLst>
                    <a:ext uri="{9D8B030D-6E8A-4147-A177-3AD203B41FA5}">
                      <a16:colId xmlns:a16="http://schemas.microsoft.com/office/drawing/2014/main" val="3045843663"/>
                    </a:ext>
                  </a:extLst>
                </a:gridCol>
              </a:tblGrid>
              <a:tr h="377819">
                <a:tc>
                  <a:txBody>
                    <a:bodyPr/>
                    <a:lstStyle/>
                    <a:p>
                      <a:r>
                        <a:rPr lang="en-US"/>
                        <a:t>Contributing to Negative Long-Term Impact</a:t>
                      </a:r>
                      <a:endParaRPr lang="en-US" dirty="0"/>
                    </a:p>
                  </a:txBody>
                  <a:tcPr/>
                </a:tc>
                <a:tc>
                  <a:txBody>
                    <a:bodyPr/>
                    <a:lstStyle/>
                    <a:p>
                      <a:r>
                        <a:rPr lang="en-US"/>
                        <a:t>Decreasing Negative Long-Term Impact</a:t>
                      </a:r>
                      <a:endParaRPr lang="en-US" dirty="0"/>
                    </a:p>
                  </a:txBody>
                  <a:tcPr/>
                </a:tc>
                <a:extLst>
                  <a:ext uri="{0D108BD9-81ED-4DB2-BD59-A6C34878D82A}">
                    <a16:rowId xmlns:a16="http://schemas.microsoft.com/office/drawing/2014/main" val="1324229742"/>
                  </a:ext>
                </a:extLst>
              </a:tr>
              <a:tr h="35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Smaller firms in terms of assets, market capitalization</a:t>
                      </a:r>
                      <a:endParaRPr lang="en-US" sz="1400" dirty="0"/>
                    </a:p>
                  </a:txBody>
                  <a:tcPr/>
                </a:tc>
                <a:tc>
                  <a:txBody>
                    <a:bodyPr/>
                    <a:lstStyle/>
                    <a:p>
                      <a:r>
                        <a:rPr lang="en-US" sz="1400"/>
                        <a:t>Investment in technology, cybersecurity, staff training</a:t>
                      </a:r>
                      <a:endParaRPr lang="en-US" sz="1400" dirty="0"/>
                    </a:p>
                  </a:txBody>
                  <a:tcPr/>
                </a:tc>
                <a:extLst>
                  <a:ext uri="{0D108BD9-81ED-4DB2-BD59-A6C34878D82A}">
                    <a16:rowId xmlns:a16="http://schemas.microsoft.com/office/drawing/2014/main" val="1726082055"/>
                  </a:ext>
                </a:extLst>
              </a:tr>
              <a:tr h="35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Higher growth opportunities or rapidly growing firms</a:t>
                      </a:r>
                      <a:endParaRPr lang="en-US" sz="1400" dirty="0"/>
                    </a:p>
                  </a:txBody>
                  <a:tcPr/>
                </a:tc>
                <a:tc>
                  <a:txBody>
                    <a:bodyPr/>
                    <a:lstStyle/>
                    <a:p>
                      <a:r>
                        <a:rPr lang="en-US" sz="1400"/>
                        <a:t>Firms showing high degree of transparency in the collection and use of personal information</a:t>
                      </a:r>
                      <a:endParaRPr lang="en-US" sz="1400" dirty="0"/>
                    </a:p>
                  </a:txBody>
                  <a:tcPr/>
                </a:tc>
                <a:extLst>
                  <a:ext uri="{0D108BD9-81ED-4DB2-BD59-A6C34878D82A}">
                    <a16:rowId xmlns:a16="http://schemas.microsoft.com/office/drawing/2014/main" val="1432706745"/>
                  </a:ext>
                </a:extLst>
              </a:tr>
              <a:tr h="35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Higher leverage, operating profit, Tobin’s Q, market-to-book ratio</a:t>
                      </a:r>
                      <a:endParaRPr lang="en-US" sz="1400" dirty="0"/>
                    </a:p>
                  </a:txBody>
                  <a:tcPr/>
                </a:tc>
                <a:tc>
                  <a:txBody>
                    <a:bodyPr/>
                    <a:lstStyle/>
                    <a:p>
                      <a:r>
                        <a:rPr lang="en-US" sz="1400"/>
                        <a:t>Firms giving users higher degree of control over selection of information that can be shared</a:t>
                      </a:r>
                      <a:endParaRPr lang="en-US" sz="1400" dirty="0"/>
                    </a:p>
                  </a:txBody>
                  <a:tcPr/>
                </a:tc>
                <a:extLst>
                  <a:ext uri="{0D108BD9-81ED-4DB2-BD59-A6C34878D82A}">
                    <a16:rowId xmlns:a16="http://schemas.microsoft.com/office/drawing/2014/main" val="1384878254"/>
                  </a:ext>
                </a:extLst>
              </a:tr>
              <a:tr h="35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Being previous breach victim</a:t>
                      </a:r>
                      <a:endParaRPr lang="en-US" sz="1400" dirty="0"/>
                    </a:p>
                  </a:txBody>
                  <a:tcPr/>
                </a:tc>
                <a:tc>
                  <a:txBody>
                    <a:bodyPr/>
                    <a:lstStyle/>
                    <a:p>
                      <a:r>
                        <a:rPr lang="en-US" sz="1400"/>
                        <a:t>Being the parent firm of a subsidiary that was breached</a:t>
                      </a:r>
                      <a:endParaRPr lang="en-US" sz="1400" dirty="0"/>
                    </a:p>
                  </a:txBody>
                  <a:tcPr/>
                </a:tc>
                <a:extLst>
                  <a:ext uri="{0D108BD9-81ED-4DB2-BD59-A6C34878D82A}">
                    <a16:rowId xmlns:a16="http://schemas.microsoft.com/office/drawing/2014/main" val="3383898376"/>
                  </a:ext>
                </a:extLst>
              </a:tr>
              <a:tr h="35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Refusal to respond to data breach inquiries</a:t>
                      </a:r>
                      <a:endParaRPr lang="en-US" sz="1400" dirty="0"/>
                    </a:p>
                  </a:txBody>
                  <a:tcPr/>
                </a:tc>
                <a:tc>
                  <a:txBody>
                    <a:bodyPr/>
                    <a:lstStyle/>
                    <a:p>
                      <a:r>
                        <a:rPr lang="en-US" sz="1400"/>
                        <a:t>Being rival of a severely breached firm</a:t>
                      </a:r>
                      <a:endParaRPr lang="en-US" sz="1400" dirty="0"/>
                    </a:p>
                  </a:txBody>
                  <a:tcPr/>
                </a:tc>
                <a:extLst>
                  <a:ext uri="{0D108BD9-81ED-4DB2-BD59-A6C34878D82A}">
                    <a16:rowId xmlns:a16="http://schemas.microsoft.com/office/drawing/2014/main" val="2733699750"/>
                  </a:ext>
                </a:extLst>
              </a:tr>
              <a:tr h="377819">
                <a:tc>
                  <a:txBody>
                    <a:bodyPr/>
                    <a:lstStyle/>
                    <a:p>
                      <a:r>
                        <a:rPr lang="en-US" sz="1400"/>
                        <a:t>Greater social media exposure or media visibility at the time of the data breach incident</a:t>
                      </a:r>
                      <a:endParaRPr lang="en-US" sz="1400" dirty="0"/>
                    </a:p>
                  </a:txBody>
                  <a:tcPr/>
                </a:tc>
                <a:tc>
                  <a:txBody>
                    <a:bodyPr/>
                    <a:lstStyle/>
                    <a:p>
                      <a:r>
                        <a:rPr lang="en-US" sz="1400"/>
                        <a:t>Firms providing immediate notification regarding efforts to control the amount of information disclosed and compensation for affected individuals.</a:t>
                      </a:r>
                      <a:endParaRPr lang="en-US" sz="1400" dirty="0"/>
                    </a:p>
                  </a:txBody>
                  <a:tcPr/>
                </a:tc>
                <a:extLst>
                  <a:ext uri="{0D108BD9-81ED-4DB2-BD59-A6C34878D82A}">
                    <a16:rowId xmlns:a16="http://schemas.microsoft.com/office/drawing/2014/main" val="2214431156"/>
                  </a:ext>
                </a:extLst>
              </a:tr>
              <a:tr h="377819">
                <a:tc>
                  <a:txBody>
                    <a:bodyPr/>
                    <a:lstStyle/>
                    <a:p>
                      <a:r>
                        <a:rPr lang="en-US" sz="1400"/>
                        <a:t>Firms from highly competitive markets</a:t>
                      </a:r>
                      <a:endParaRPr 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Sector: Consumer goods, communication</a:t>
                      </a:r>
                      <a:endParaRPr lang="en-US" sz="1400" dirty="0"/>
                    </a:p>
                  </a:txBody>
                  <a:tcPr/>
                </a:tc>
                <a:extLst>
                  <a:ext uri="{0D108BD9-81ED-4DB2-BD59-A6C34878D82A}">
                    <a16:rowId xmlns:a16="http://schemas.microsoft.com/office/drawing/2014/main" val="3169796469"/>
                  </a:ext>
                </a:extLst>
              </a:tr>
              <a:tr h="377819">
                <a:tc>
                  <a:txBody>
                    <a:bodyPr/>
                    <a:lstStyle/>
                    <a:p>
                      <a:r>
                        <a:rPr lang="en-US" sz="1400"/>
                        <a:t>Sector: Financial, technology, retail, service, </a:t>
                      </a:r>
                      <a:endParaRPr lang="en-US" sz="1400" dirty="0"/>
                    </a:p>
                  </a:txBody>
                  <a:tcPr/>
                </a:tc>
                <a:tc>
                  <a:txBody>
                    <a:bodyPr/>
                    <a:lstStyle/>
                    <a:p>
                      <a:r>
                        <a:rPr lang="en-US" sz="1400"/>
                        <a:t>-</a:t>
                      </a:r>
                      <a:endParaRPr lang="en-US" sz="1400" dirty="0"/>
                    </a:p>
                  </a:txBody>
                  <a:tcPr/>
                </a:tc>
                <a:extLst>
                  <a:ext uri="{0D108BD9-81ED-4DB2-BD59-A6C34878D82A}">
                    <a16:rowId xmlns:a16="http://schemas.microsoft.com/office/drawing/2014/main" val="1681886831"/>
                  </a:ext>
                </a:extLst>
              </a:tr>
            </a:tbl>
          </a:graphicData>
        </a:graphic>
      </p:graphicFrame>
    </p:spTree>
    <p:extLst>
      <p:ext uri="{BB962C8B-B14F-4D97-AF65-F5344CB8AC3E}">
        <p14:creationId xmlns:p14="http://schemas.microsoft.com/office/powerpoint/2010/main" val="671821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C82B-3B34-F9C9-E0D5-C7A5FFBBD0D1}"/>
              </a:ext>
            </a:extLst>
          </p:cNvPr>
          <p:cNvSpPr>
            <a:spLocks noGrp="1"/>
          </p:cNvSpPr>
          <p:nvPr>
            <p:ph type="title"/>
          </p:nvPr>
        </p:nvSpPr>
        <p:spPr/>
        <p:txBody>
          <a:bodyPr/>
          <a:lstStyle/>
          <a:p>
            <a:r>
              <a:rPr lang="en-US"/>
              <a:t>Cyberattack-related Factors</a:t>
            </a:r>
            <a:endParaRPr lang="en-US" dirty="0"/>
          </a:p>
        </p:txBody>
      </p:sp>
      <p:graphicFrame>
        <p:nvGraphicFramePr>
          <p:cNvPr id="8" name="Content Placeholder 7">
            <a:extLst>
              <a:ext uri="{FF2B5EF4-FFF2-40B4-BE49-F238E27FC236}">
                <a16:creationId xmlns:a16="http://schemas.microsoft.com/office/drawing/2014/main" id="{59D16D33-47AF-A52F-CEB7-8C3229F8CE0F}"/>
              </a:ext>
            </a:extLst>
          </p:cNvPr>
          <p:cNvGraphicFramePr>
            <a:graphicFrameLocks noGrp="1"/>
          </p:cNvGraphicFramePr>
          <p:nvPr>
            <p:ph idx="1"/>
            <p:extLst>
              <p:ext uri="{D42A27DB-BD31-4B8C-83A1-F6EECF244321}">
                <p14:modId xmlns:p14="http://schemas.microsoft.com/office/powerpoint/2010/main" val="240358945"/>
              </p:ext>
            </p:extLst>
          </p:nvPr>
        </p:nvGraphicFramePr>
        <p:xfrm>
          <a:off x="790832" y="2421924"/>
          <a:ext cx="10861590" cy="3965320"/>
        </p:xfrm>
        <a:graphic>
          <a:graphicData uri="http://schemas.openxmlformats.org/drawingml/2006/table">
            <a:tbl>
              <a:tblPr firstRow="1" bandRow="1">
                <a:tableStyleId>{5C22544A-7EE6-4342-B048-85BDC9FD1C3A}</a:tableStyleId>
              </a:tblPr>
              <a:tblGrid>
                <a:gridCol w="5349979">
                  <a:extLst>
                    <a:ext uri="{9D8B030D-6E8A-4147-A177-3AD203B41FA5}">
                      <a16:colId xmlns:a16="http://schemas.microsoft.com/office/drawing/2014/main" val="3554298731"/>
                    </a:ext>
                  </a:extLst>
                </a:gridCol>
                <a:gridCol w="5511611">
                  <a:extLst>
                    <a:ext uri="{9D8B030D-6E8A-4147-A177-3AD203B41FA5}">
                      <a16:colId xmlns:a16="http://schemas.microsoft.com/office/drawing/2014/main" val="3045843663"/>
                    </a:ext>
                  </a:extLst>
                </a:gridCol>
              </a:tblGrid>
              <a:tr h="377819">
                <a:tc>
                  <a:txBody>
                    <a:bodyPr/>
                    <a:lstStyle/>
                    <a:p>
                      <a:r>
                        <a:rPr lang="en-US"/>
                        <a:t>Contributing to Negative Long-Term Impact</a:t>
                      </a:r>
                      <a:endParaRPr lang="en-US" dirty="0"/>
                    </a:p>
                  </a:txBody>
                  <a:tcPr/>
                </a:tc>
                <a:tc>
                  <a:txBody>
                    <a:bodyPr/>
                    <a:lstStyle/>
                    <a:p>
                      <a:r>
                        <a:rPr lang="en-US"/>
                        <a:t>Decreasing Negative Long-Term Impact</a:t>
                      </a:r>
                      <a:endParaRPr lang="en-US" dirty="0"/>
                    </a:p>
                  </a:txBody>
                  <a:tcPr/>
                </a:tc>
                <a:extLst>
                  <a:ext uri="{0D108BD9-81ED-4DB2-BD59-A6C34878D82A}">
                    <a16:rowId xmlns:a16="http://schemas.microsoft.com/office/drawing/2014/main" val="1324229742"/>
                  </a:ext>
                </a:extLst>
              </a:tr>
              <a:tr h="35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latin typeface="+mn-lt"/>
                        </a:rPr>
                        <a:t>Greater severity in terms of number of records leaked or manipulated (</a:t>
                      </a:r>
                      <a:r>
                        <a:rPr lang="en-US" sz="1400">
                          <a:latin typeface="+mn-lt"/>
                          <a:ea typeface="Cambria Math" panose="02040503050406030204" pitchFamily="18" charset="0"/>
                        </a:rPr>
                        <a:t>≥ 100,000 records affected</a:t>
                      </a:r>
                      <a:r>
                        <a:rPr lang="en-US" sz="1400">
                          <a:latin typeface="+mn-lt"/>
                        </a:rPr>
                        <a:t>)</a:t>
                      </a:r>
                      <a:endParaRPr lang="en-US" sz="1400" dirty="0">
                        <a:latin typeface="+mn-lt"/>
                      </a:endParaRPr>
                    </a:p>
                  </a:txBody>
                  <a:tcPr/>
                </a:tc>
                <a:tc>
                  <a:txBody>
                    <a:bodyPr/>
                    <a:lstStyle/>
                    <a:p>
                      <a:r>
                        <a:rPr lang="en-US" sz="1400"/>
                        <a:t>Attack executed by external malicious actor as opposed to an insider</a:t>
                      </a:r>
                      <a:endParaRPr lang="en-US" sz="1400" dirty="0"/>
                    </a:p>
                  </a:txBody>
                  <a:tcPr/>
                </a:tc>
                <a:extLst>
                  <a:ext uri="{0D108BD9-81ED-4DB2-BD59-A6C34878D82A}">
                    <a16:rowId xmlns:a16="http://schemas.microsoft.com/office/drawing/2014/main" val="1726082055"/>
                  </a:ext>
                </a:extLst>
              </a:tr>
              <a:tr h="35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Breaches affecting confidentiality (leading to loss of personally identifiable or sensitive information of customers/employees such as SSN, credit card details, bank account details, health information)</a:t>
                      </a:r>
                      <a:endParaRPr lang="en-US" sz="1400" dirty="0"/>
                    </a:p>
                  </a:txBody>
                  <a:tcPr/>
                </a:tc>
                <a:tc>
                  <a:txBody>
                    <a:bodyPr/>
                    <a:lstStyle/>
                    <a:p>
                      <a:r>
                        <a:rPr lang="en-US" sz="1400"/>
                        <a:t>No leakage of confidential information regarding customers</a:t>
                      </a:r>
                      <a:endParaRPr lang="en-US" sz="1400" dirty="0"/>
                    </a:p>
                  </a:txBody>
                  <a:tcPr/>
                </a:tc>
                <a:extLst>
                  <a:ext uri="{0D108BD9-81ED-4DB2-BD59-A6C34878D82A}">
                    <a16:rowId xmlns:a16="http://schemas.microsoft.com/office/drawing/2014/main" val="1432706745"/>
                  </a:ext>
                </a:extLst>
              </a:tr>
              <a:tr h="35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Breached affecting availability as opposed to integrity</a:t>
                      </a:r>
                      <a:endParaRPr 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Being the parent firm of a subsidiary that was breached</a:t>
                      </a:r>
                      <a:endParaRPr lang="en-US" sz="1400" dirty="0"/>
                    </a:p>
                  </a:txBody>
                  <a:tcPr/>
                </a:tc>
                <a:extLst>
                  <a:ext uri="{0D108BD9-81ED-4DB2-BD59-A6C34878D82A}">
                    <a16:rowId xmlns:a16="http://schemas.microsoft.com/office/drawing/2014/main" val="1384878254"/>
                  </a:ext>
                </a:extLst>
              </a:tr>
              <a:tr h="35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Breaches leading to immediate business or functional disruption (such as DOS attack) as opposed to loss of data</a:t>
                      </a:r>
                      <a:endParaRPr 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Announcing data breach strategically, on days with higher news pressure</a:t>
                      </a:r>
                      <a:endParaRPr lang="en-US" sz="1400" dirty="0"/>
                    </a:p>
                  </a:txBody>
                  <a:tcPr/>
                </a:tc>
                <a:extLst>
                  <a:ext uri="{0D108BD9-81ED-4DB2-BD59-A6C34878D82A}">
                    <a16:rowId xmlns:a16="http://schemas.microsoft.com/office/drawing/2014/main" val="3383898376"/>
                  </a:ext>
                </a:extLst>
              </a:tr>
              <a:tr h="35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Breached resulting from phishing</a:t>
                      </a:r>
                      <a:endParaRPr 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Cyberattack disclosed as soon as it was detected by the firm</a:t>
                      </a:r>
                      <a:endParaRPr lang="en-US" sz="1400" dirty="0"/>
                    </a:p>
                  </a:txBody>
                  <a:tcPr/>
                </a:tc>
                <a:extLst>
                  <a:ext uri="{0D108BD9-81ED-4DB2-BD59-A6C34878D82A}">
                    <a16:rowId xmlns:a16="http://schemas.microsoft.com/office/drawing/2014/main" val="2733699750"/>
                  </a:ext>
                </a:extLst>
              </a:tr>
              <a:tr h="37781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Breached involving lost devices</a:t>
                      </a:r>
                      <a:endParaRPr 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a:t>
                      </a:r>
                      <a:endParaRPr lang="en-US" sz="1400" dirty="0"/>
                    </a:p>
                  </a:txBody>
                  <a:tcPr/>
                </a:tc>
                <a:extLst>
                  <a:ext uri="{0D108BD9-81ED-4DB2-BD59-A6C34878D82A}">
                    <a16:rowId xmlns:a16="http://schemas.microsoft.com/office/drawing/2014/main" val="1681886831"/>
                  </a:ext>
                </a:extLst>
              </a:tr>
              <a:tr h="377819">
                <a:tc>
                  <a:txBody>
                    <a:bodyPr/>
                    <a:lstStyle/>
                    <a:p>
                      <a:r>
                        <a:rPr lang="en-US" sz="1400"/>
                        <a:t>Greater time between occurrence and public disclosure of the cyberattack event.</a:t>
                      </a:r>
                      <a:endParaRPr lang="en-US" sz="1400" dirty="0"/>
                    </a:p>
                  </a:txBody>
                  <a:tcPr/>
                </a:tc>
                <a:tc>
                  <a:txBody>
                    <a:bodyPr/>
                    <a:lstStyle/>
                    <a:p>
                      <a:r>
                        <a:rPr lang="en-US" sz="1400"/>
                        <a:t>-</a:t>
                      </a:r>
                      <a:endParaRPr lang="en-US" sz="1400" dirty="0"/>
                    </a:p>
                  </a:txBody>
                  <a:tcPr/>
                </a:tc>
                <a:extLst>
                  <a:ext uri="{0D108BD9-81ED-4DB2-BD59-A6C34878D82A}">
                    <a16:rowId xmlns:a16="http://schemas.microsoft.com/office/drawing/2014/main" val="4133726401"/>
                  </a:ext>
                </a:extLst>
              </a:tr>
            </a:tbl>
          </a:graphicData>
        </a:graphic>
      </p:graphicFrame>
    </p:spTree>
    <p:extLst>
      <p:ext uri="{BB962C8B-B14F-4D97-AF65-F5344CB8AC3E}">
        <p14:creationId xmlns:p14="http://schemas.microsoft.com/office/powerpoint/2010/main" val="2859101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CC37D-78FE-D9E3-8BD7-371DDB0A7578}"/>
              </a:ext>
            </a:extLst>
          </p:cNvPr>
          <p:cNvSpPr>
            <a:spLocks noGrp="1"/>
          </p:cNvSpPr>
          <p:nvPr>
            <p:ph type="title"/>
          </p:nvPr>
        </p:nvSpPr>
        <p:spPr/>
        <p:txBody>
          <a:bodyPr/>
          <a:lstStyle/>
          <a:p>
            <a:r>
              <a:rPr lang="en-US" dirty="0"/>
              <a:t>FUTURE RESEARCH</a:t>
            </a:r>
          </a:p>
        </p:txBody>
      </p:sp>
    </p:spTree>
    <p:extLst>
      <p:ext uri="{BB962C8B-B14F-4D97-AF65-F5344CB8AC3E}">
        <p14:creationId xmlns:p14="http://schemas.microsoft.com/office/powerpoint/2010/main" val="4151053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939A9-E9CA-CEC6-0572-D554E4D53D6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F46E995-8DB9-46D4-6BC7-8C41F4CD36F3}"/>
              </a:ext>
            </a:extLst>
          </p:cNvPr>
          <p:cNvSpPr>
            <a:spLocks noGrp="1"/>
          </p:cNvSpPr>
          <p:nvPr>
            <p:ph idx="1"/>
          </p:nvPr>
        </p:nvSpPr>
        <p:spPr/>
        <p:txBody>
          <a:bodyPr/>
          <a:lstStyle/>
          <a:p>
            <a:r>
              <a:rPr lang="en-US" dirty="0"/>
              <a:t>Introduction</a:t>
            </a:r>
          </a:p>
          <a:p>
            <a:r>
              <a:rPr lang="en-US" dirty="0"/>
              <a:t>Algorithm</a:t>
            </a:r>
          </a:p>
          <a:p>
            <a:r>
              <a:rPr lang="en-US" dirty="0"/>
              <a:t>Analysis</a:t>
            </a:r>
          </a:p>
          <a:p>
            <a:r>
              <a:rPr lang="en-US" dirty="0"/>
              <a:t>Synthesis</a:t>
            </a:r>
          </a:p>
          <a:p>
            <a:r>
              <a:rPr lang="en-US" dirty="0"/>
              <a:t>Future Research</a:t>
            </a:r>
          </a:p>
        </p:txBody>
      </p:sp>
    </p:spTree>
    <p:extLst>
      <p:ext uri="{BB962C8B-B14F-4D97-AF65-F5344CB8AC3E}">
        <p14:creationId xmlns:p14="http://schemas.microsoft.com/office/powerpoint/2010/main" val="3574154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0988-FDBE-6394-076C-13700792E75D}"/>
              </a:ext>
            </a:extLst>
          </p:cNvPr>
          <p:cNvSpPr>
            <a:spLocks noGrp="1"/>
          </p:cNvSpPr>
          <p:nvPr>
            <p:ph type="title"/>
          </p:nvPr>
        </p:nvSpPr>
        <p:spPr/>
        <p:txBody>
          <a:bodyPr/>
          <a:lstStyle/>
          <a:p>
            <a:r>
              <a:rPr lang="en-US" dirty="0"/>
              <a:t>Future Research Ideas</a:t>
            </a:r>
          </a:p>
        </p:txBody>
      </p:sp>
      <p:sp>
        <p:nvSpPr>
          <p:cNvPr id="3" name="Content Placeholder 2">
            <a:extLst>
              <a:ext uri="{FF2B5EF4-FFF2-40B4-BE49-F238E27FC236}">
                <a16:creationId xmlns:a16="http://schemas.microsoft.com/office/drawing/2014/main" id="{8EFD9B96-4826-7BF9-87FA-3F0A831ADF32}"/>
              </a:ext>
            </a:extLst>
          </p:cNvPr>
          <p:cNvSpPr>
            <a:spLocks noGrp="1"/>
          </p:cNvSpPr>
          <p:nvPr>
            <p:ph idx="1"/>
          </p:nvPr>
        </p:nvSpPr>
        <p:spPr>
          <a:xfrm>
            <a:off x="858394" y="2887706"/>
            <a:ext cx="3009272" cy="3416300"/>
          </a:xfrm>
        </p:spPr>
        <p:txBody>
          <a:bodyPr/>
          <a:lstStyle/>
          <a:p>
            <a:r>
              <a:rPr lang="en-US" dirty="0"/>
              <a:t>Research on conditions under which a specific firm suffering from a specific breach is likely to face a long-term/short-term/ no impact.</a:t>
            </a:r>
          </a:p>
          <a:p>
            <a:endParaRPr lang="en-US" dirty="0"/>
          </a:p>
        </p:txBody>
      </p:sp>
      <p:pic>
        <p:nvPicPr>
          <p:cNvPr id="6" name="Picture 5">
            <a:extLst>
              <a:ext uri="{FF2B5EF4-FFF2-40B4-BE49-F238E27FC236}">
                <a16:creationId xmlns:a16="http://schemas.microsoft.com/office/drawing/2014/main" id="{CBFD7FB2-B056-5591-6142-F16E43DD641F}"/>
              </a:ext>
            </a:extLst>
          </p:cNvPr>
          <p:cNvPicPr>
            <a:picLocks noChangeAspect="1"/>
          </p:cNvPicPr>
          <p:nvPr/>
        </p:nvPicPr>
        <p:blipFill>
          <a:blip r:embed="rId2"/>
          <a:stretch>
            <a:fillRect/>
          </a:stretch>
        </p:blipFill>
        <p:spPr>
          <a:xfrm>
            <a:off x="4028303" y="2321123"/>
            <a:ext cx="7908324" cy="4384322"/>
          </a:xfrm>
          <a:prstGeom prst="rect">
            <a:avLst/>
          </a:prstGeom>
        </p:spPr>
      </p:pic>
    </p:spTree>
    <p:extLst>
      <p:ext uri="{BB962C8B-B14F-4D97-AF65-F5344CB8AC3E}">
        <p14:creationId xmlns:p14="http://schemas.microsoft.com/office/powerpoint/2010/main" val="627497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FDC20-EA2D-E778-E32D-B3076615DB77}"/>
              </a:ext>
            </a:extLst>
          </p:cNvPr>
          <p:cNvSpPr>
            <a:spLocks noGrp="1"/>
          </p:cNvSpPr>
          <p:nvPr>
            <p:ph type="title"/>
          </p:nvPr>
        </p:nvSpPr>
        <p:spPr/>
        <p:txBody>
          <a:bodyPr/>
          <a:lstStyle/>
          <a:p>
            <a:r>
              <a:rPr lang="en-US" dirty="0"/>
              <a:t>Future Research Ideas</a:t>
            </a:r>
          </a:p>
        </p:txBody>
      </p:sp>
      <p:sp>
        <p:nvSpPr>
          <p:cNvPr id="3" name="Content Placeholder 2">
            <a:extLst>
              <a:ext uri="{FF2B5EF4-FFF2-40B4-BE49-F238E27FC236}">
                <a16:creationId xmlns:a16="http://schemas.microsoft.com/office/drawing/2014/main" id="{79DEC8BF-EA23-53B6-BABA-EEBDEB6C92E4}"/>
              </a:ext>
            </a:extLst>
          </p:cNvPr>
          <p:cNvSpPr>
            <a:spLocks noGrp="1"/>
          </p:cNvSpPr>
          <p:nvPr>
            <p:ph idx="1"/>
          </p:nvPr>
        </p:nvSpPr>
        <p:spPr>
          <a:xfrm>
            <a:off x="1154954" y="2603499"/>
            <a:ext cx="9471857" cy="3611949"/>
          </a:xfrm>
        </p:spPr>
        <p:txBody>
          <a:bodyPr/>
          <a:lstStyle/>
          <a:p>
            <a:r>
              <a:rPr lang="en-US" dirty="0"/>
              <a:t>For conditions not likely to cause a long-term negative impact:</a:t>
            </a:r>
          </a:p>
          <a:p>
            <a:pPr lvl="1"/>
            <a:r>
              <a:rPr lang="en-US" dirty="0"/>
              <a:t>investigate other firm outcomes that are significantly affected after cyberattacks</a:t>
            </a:r>
          </a:p>
          <a:p>
            <a:pPr lvl="1"/>
            <a:r>
              <a:rPr lang="en-US" dirty="0"/>
              <a:t>suggest incentives/policies that can drive such firms to invest in cybersecurity.</a:t>
            </a:r>
          </a:p>
        </p:txBody>
      </p:sp>
    </p:spTree>
    <p:extLst>
      <p:ext uri="{BB962C8B-B14F-4D97-AF65-F5344CB8AC3E}">
        <p14:creationId xmlns:p14="http://schemas.microsoft.com/office/powerpoint/2010/main" val="740119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DFC14-F932-004F-37B5-5D4CC6659DD4}"/>
              </a:ext>
            </a:extLst>
          </p:cNvPr>
          <p:cNvSpPr>
            <a:spLocks noGrp="1"/>
          </p:cNvSpPr>
          <p:nvPr>
            <p:ph type="ctrTitle"/>
          </p:nvPr>
        </p:nvSpPr>
        <p:spPr>
          <a:xfrm>
            <a:off x="1154955" y="2099733"/>
            <a:ext cx="8825658" cy="1657258"/>
          </a:xfrm>
        </p:spPr>
        <p:txBody>
          <a:bodyPr anchor="ctr"/>
          <a:lstStyle/>
          <a:p>
            <a:pPr algn="ctr"/>
            <a:r>
              <a:rPr lang="en-US" dirty="0"/>
              <a:t>THANK YOU</a:t>
            </a:r>
          </a:p>
        </p:txBody>
      </p:sp>
      <p:sp>
        <p:nvSpPr>
          <p:cNvPr id="3" name="Subtitle 2">
            <a:extLst>
              <a:ext uri="{FF2B5EF4-FFF2-40B4-BE49-F238E27FC236}">
                <a16:creationId xmlns:a16="http://schemas.microsoft.com/office/drawing/2014/main" id="{3313DC26-C939-DA26-B3A2-F5ADE33C8922}"/>
              </a:ext>
            </a:extLst>
          </p:cNvPr>
          <p:cNvSpPr>
            <a:spLocks noGrp="1"/>
          </p:cNvSpPr>
          <p:nvPr>
            <p:ph type="subTitle" idx="1"/>
          </p:nvPr>
        </p:nvSpPr>
        <p:spPr>
          <a:xfrm>
            <a:off x="1154955" y="3644319"/>
            <a:ext cx="8825658" cy="861420"/>
          </a:xfrm>
        </p:spPr>
        <p:txBody>
          <a:bodyPr anchor="ctr"/>
          <a:lstStyle/>
          <a:p>
            <a:pPr algn="ctr"/>
            <a:r>
              <a:rPr lang="en-US" dirty="0"/>
              <a:t>Comments/QUESTIONS?</a:t>
            </a:r>
          </a:p>
        </p:txBody>
      </p:sp>
      <p:pic>
        <p:nvPicPr>
          <p:cNvPr id="4" name="Picture 3">
            <a:extLst>
              <a:ext uri="{FF2B5EF4-FFF2-40B4-BE49-F238E27FC236}">
                <a16:creationId xmlns:a16="http://schemas.microsoft.com/office/drawing/2014/main" id="{09A75AB0-E23D-AED8-8482-D13D3BEDCAE3}"/>
              </a:ext>
            </a:extLst>
          </p:cNvPr>
          <p:cNvPicPr>
            <a:picLocks noChangeAspect="1"/>
          </p:cNvPicPr>
          <p:nvPr/>
        </p:nvPicPr>
        <p:blipFill>
          <a:blip r:embed="rId2"/>
          <a:stretch>
            <a:fillRect/>
          </a:stretch>
        </p:blipFill>
        <p:spPr>
          <a:xfrm>
            <a:off x="3882661" y="4687214"/>
            <a:ext cx="3705225" cy="1228725"/>
          </a:xfrm>
          <a:prstGeom prst="rect">
            <a:avLst/>
          </a:prstGeom>
        </p:spPr>
      </p:pic>
    </p:spTree>
    <p:extLst>
      <p:ext uri="{BB962C8B-B14F-4D97-AF65-F5344CB8AC3E}">
        <p14:creationId xmlns:p14="http://schemas.microsoft.com/office/powerpoint/2010/main" val="3328601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392D3-8B2C-A81C-72EC-E9A2F44E49B4}"/>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11127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DB03D-37BF-552D-40DC-586E3DADE414}"/>
              </a:ext>
            </a:extLst>
          </p:cNvPr>
          <p:cNvSpPr>
            <a:spLocks noGrp="1"/>
          </p:cNvSpPr>
          <p:nvPr>
            <p:ph type="title"/>
          </p:nvPr>
        </p:nvSpPr>
        <p:spPr/>
        <p:txBody>
          <a:bodyPr/>
          <a:lstStyle/>
          <a:p>
            <a:r>
              <a:rPr lang="en-US" dirty="0"/>
              <a:t>Impact of Cyberattacks</a:t>
            </a:r>
          </a:p>
        </p:txBody>
      </p:sp>
      <p:sp>
        <p:nvSpPr>
          <p:cNvPr id="3" name="Content Placeholder 2">
            <a:extLst>
              <a:ext uri="{FF2B5EF4-FFF2-40B4-BE49-F238E27FC236}">
                <a16:creationId xmlns:a16="http://schemas.microsoft.com/office/drawing/2014/main" id="{C3DD0BE5-D0BD-AA5F-89BF-D84788A918E2}"/>
              </a:ext>
            </a:extLst>
          </p:cNvPr>
          <p:cNvSpPr>
            <a:spLocks noGrp="1"/>
          </p:cNvSpPr>
          <p:nvPr>
            <p:ph idx="1"/>
          </p:nvPr>
        </p:nvSpPr>
        <p:spPr>
          <a:xfrm>
            <a:off x="1154954" y="2603500"/>
            <a:ext cx="9574565" cy="3416300"/>
          </a:xfrm>
        </p:spPr>
        <p:txBody>
          <a:bodyPr>
            <a:normAutofit/>
          </a:bodyPr>
          <a:lstStyle/>
          <a:p>
            <a:r>
              <a:rPr lang="en-US" dirty="0"/>
              <a:t>Significant research on impact of cyberattacks on organizations’ market value.</a:t>
            </a:r>
          </a:p>
          <a:p>
            <a:r>
              <a:rPr lang="en-US" dirty="0"/>
              <a:t>Inconsistent findings, ranging from long-term negative impact to only short-term negative impact to absence of significant impact.</a:t>
            </a:r>
          </a:p>
          <a:p>
            <a:r>
              <a:rPr lang="en-US" b="1" i="1" dirty="0"/>
              <a:t>Research Question: </a:t>
            </a:r>
            <a:r>
              <a:rPr lang="en-US" dirty="0"/>
              <a:t>What factors drive the different stock market performance outcomes resulting from cyberattack events?</a:t>
            </a:r>
          </a:p>
          <a:p>
            <a:r>
              <a:rPr lang="en-US" b="1" i="1" dirty="0"/>
              <a:t>Practical Significance: </a:t>
            </a:r>
            <a:r>
              <a:rPr lang="en-US" dirty="0"/>
              <a:t>Understanding these factors can provide insights into the ways to engage companies to invest in developing their cybersecurity strategies.</a:t>
            </a:r>
          </a:p>
        </p:txBody>
      </p:sp>
    </p:spTree>
    <p:extLst>
      <p:ext uri="{BB962C8B-B14F-4D97-AF65-F5344CB8AC3E}">
        <p14:creationId xmlns:p14="http://schemas.microsoft.com/office/powerpoint/2010/main" val="3099361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40CA6-D45C-6259-30DA-FD0AE909BB2C}"/>
              </a:ext>
            </a:extLst>
          </p:cNvPr>
          <p:cNvSpPr>
            <a:spLocks noGrp="1"/>
          </p:cNvSpPr>
          <p:nvPr>
            <p:ph type="title"/>
          </p:nvPr>
        </p:nvSpPr>
        <p:spPr/>
        <p:txBody>
          <a:bodyPr/>
          <a:lstStyle/>
          <a:p>
            <a:r>
              <a:rPr lang="en-US" dirty="0"/>
              <a:t>ALGORITHM</a:t>
            </a:r>
          </a:p>
        </p:txBody>
      </p:sp>
    </p:spTree>
    <p:extLst>
      <p:ext uri="{BB962C8B-B14F-4D97-AF65-F5344CB8AC3E}">
        <p14:creationId xmlns:p14="http://schemas.microsoft.com/office/powerpoint/2010/main" val="3192944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7FA21-662C-587C-ECD9-63C99B8A6CF0}"/>
              </a:ext>
            </a:extLst>
          </p:cNvPr>
          <p:cNvSpPr>
            <a:spLocks noGrp="1"/>
          </p:cNvSpPr>
          <p:nvPr>
            <p:ph type="title"/>
          </p:nvPr>
        </p:nvSpPr>
        <p:spPr/>
        <p:txBody>
          <a:bodyPr/>
          <a:lstStyle/>
          <a:p>
            <a:r>
              <a:rPr lang="en-US" dirty="0"/>
              <a:t>Algorithm for Collection of Articles</a:t>
            </a:r>
          </a:p>
        </p:txBody>
      </p:sp>
      <p:sp>
        <p:nvSpPr>
          <p:cNvPr id="3" name="Content Placeholder 2">
            <a:extLst>
              <a:ext uri="{FF2B5EF4-FFF2-40B4-BE49-F238E27FC236}">
                <a16:creationId xmlns:a16="http://schemas.microsoft.com/office/drawing/2014/main" id="{FE42A9CB-A3A8-EEE3-E24C-5EB05DD701FD}"/>
              </a:ext>
            </a:extLst>
          </p:cNvPr>
          <p:cNvSpPr>
            <a:spLocks noGrp="1"/>
          </p:cNvSpPr>
          <p:nvPr>
            <p:ph idx="1"/>
          </p:nvPr>
        </p:nvSpPr>
        <p:spPr/>
        <p:txBody>
          <a:bodyPr>
            <a:normAutofit fontScale="85000" lnSpcReduction="20000"/>
          </a:bodyPr>
          <a:lstStyle/>
          <a:p>
            <a:r>
              <a:rPr lang="en-IN" dirty="0"/>
              <a:t>Searched articles on Google Scholar </a:t>
            </a:r>
          </a:p>
          <a:p>
            <a:pPr lvl="1"/>
            <a:r>
              <a:rPr lang="en-IN" dirty="0"/>
              <a:t>Published in or after 2000</a:t>
            </a:r>
          </a:p>
          <a:p>
            <a:pPr lvl="1"/>
            <a:r>
              <a:rPr lang="en-IN" dirty="0"/>
              <a:t>using various combinations of key words and phrases such as “cyber”, “attack”, “breach”, “leakage”, “data”, “firm”, “performance”, “market value”, “stock”, “returns”</a:t>
            </a:r>
          </a:p>
          <a:p>
            <a:r>
              <a:rPr lang="en-IN" dirty="0"/>
              <a:t>Focussed on journals</a:t>
            </a:r>
          </a:p>
          <a:p>
            <a:pPr lvl="1"/>
            <a:r>
              <a:rPr lang="en-IN" dirty="0"/>
              <a:t>With impact factor </a:t>
            </a:r>
            <a:r>
              <a:rPr lang="en-IN" dirty="0">
                <a:latin typeface="Cambria Math" panose="02040503050406030204" pitchFamily="18" charset="0"/>
                <a:ea typeface="Cambria Math" panose="02040503050406030204" pitchFamily="18" charset="0"/>
              </a:rPr>
              <a:t>≥</a:t>
            </a:r>
            <a:r>
              <a:rPr lang="en-IN" dirty="0"/>
              <a:t> 1 according to Journal Citation Reports or Web of Science</a:t>
            </a:r>
          </a:p>
          <a:p>
            <a:pPr lvl="1"/>
            <a:r>
              <a:rPr lang="en-IN" dirty="0"/>
              <a:t>From areas of finance, marketing, accounting, management, economics, information systems, computers and security</a:t>
            </a:r>
          </a:p>
          <a:p>
            <a:r>
              <a:rPr lang="en-IN" dirty="0"/>
              <a:t>Included relevant articles from SSRN, NBER, HBR</a:t>
            </a:r>
          </a:p>
          <a:p>
            <a:r>
              <a:rPr lang="en-IN" dirty="0"/>
              <a:t>Included articles from conferences, books, or journals with unavailable impact factor with Google Scholar citations </a:t>
            </a:r>
            <a:r>
              <a:rPr lang="en-IN" dirty="0">
                <a:latin typeface="Cambria Math" panose="02040503050406030204" pitchFamily="18" charset="0"/>
                <a:ea typeface="Cambria Math" panose="02040503050406030204" pitchFamily="18" charset="0"/>
              </a:rPr>
              <a:t>≥ 100</a:t>
            </a:r>
            <a:endParaRPr lang="en-IN" dirty="0"/>
          </a:p>
          <a:p>
            <a:r>
              <a:rPr lang="en-IN" dirty="0"/>
              <a:t>Removed irrelevant articles detected by reading abstract and skimming the article</a:t>
            </a:r>
            <a:endParaRPr lang="en-US" dirty="0"/>
          </a:p>
        </p:txBody>
      </p:sp>
      <p:pic>
        <p:nvPicPr>
          <p:cNvPr id="4" name="Picture 3">
            <a:extLst>
              <a:ext uri="{FF2B5EF4-FFF2-40B4-BE49-F238E27FC236}">
                <a16:creationId xmlns:a16="http://schemas.microsoft.com/office/drawing/2014/main" id="{85821D34-6E88-B7F5-A1A5-32BA5A916AFE}"/>
              </a:ext>
            </a:extLst>
          </p:cNvPr>
          <p:cNvPicPr>
            <a:picLocks noChangeAspect="1"/>
          </p:cNvPicPr>
          <p:nvPr/>
        </p:nvPicPr>
        <p:blipFill>
          <a:blip r:embed="rId2"/>
          <a:stretch>
            <a:fillRect/>
          </a:stretch>
        </p:blipFill>
        <p:spPr>
          <a:xfrm>
            <a:off x="9848674" y="5671506"/>
            <a:ext cx="2343325" cy="1186494"/>
          </a:xfrm>
          <a:prstGeom prst="rect">
            <a:avLst/>
          </a:prstGeom>
        </p:spPr>
      </p:pic>
    </p:spTree>
    <p:extLst>
      <p:ext uri="{BB962C8B-B14F-4D97-AF65-F5344CB8AC3E}">
        <p14:creationId xmlns:p14="http://schemas.microsoft.com/office/powerpoint/2010/main" val="111155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9DCC7-4EC2-8544-1A12-8E28A917DB84}"/>
              </a:ext>
            </a:extLst>
          </p:cNvPr>
          <p:cNvSpPr>
            <a:spLocks noGrp="1"/>
          </p:cNvSpPr>
          <p:nvPr>
            <p:ph type="title"/>
          </p:nvPr>
        </p:nvSpPr>
        <p:spPr>
          <a:xfrm>
            <a:off x="1154954" y="2677645"/>
            <a:ext cx="4941046" cy="2283824"/>
          </a:xfrm>
        </p:spPr>
        <p:txBody>
          <a:bodyPr/>
          <a:lstStyle/>
          <a:p>
            <a:r>
              <a:rPr lang="en-US" dirty="0"/>
              <a:t>ANALYSIS OF SELECTED ARTICLES</a:t>
            </a:r>
          </a:p>
        </p:txBody>
      </p:sp>
    </p:spTree>
    <p:extLst>
      <p:ext uri="{BB962C8B-B14F-4D97-AF65-F5344CB8AC3E}">
        <p14:creationId xmlns:p14="http://schemas.microsoft.com/office/powerpoint/2010/main" val="2367446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1985F-BD05-E670-7349-2BBCEB64CAF6}"/>
              </a:ext>
            </a:extLst>
          </p:cNvPr>
          <p:cNvSpPr>
            <a:spLocks noGrp="1"/>
          </p:cNvSpPr>
          <p:nvPr>
            <p:ph type="title"/>
          </p:nvPr>
        </p:nvSpPr>
        <p:spPr/>
        <p:txBody>
          <a:bodyPr/>
          <a:lstStyle/>
          <a:p>
            <a:r>
              <a:rPr lang="en-US" dirty="0"/>
              <a:t>Selected Set of Articles for Review</a:t>
            </a:r>
          </a:p>
        </p:txBody>
      </p:sp>
      <p:sp>
        <p:nvSpPr>
          <p:cNvPr id="3" name="Content Placeholder 2">
            <a:extLst>
              <a:ext uri="{FF2B5EF4-FFF2-40B4-BE49-F238E27FC236}">
                <a16:creationId xmlns:a16="http://schemas.microsoft.com/office/drawing/2014/main" id="{411703DD-1035-A572-3326-8DDCDB3BEAED}"/>
              </a:ext>
            </a:extLst>
          </p:cNvPr>
          <p:cNvSpPr>
            <a:spLocks noGrp="1"/>
          </p:cNvSpPr>
          <p:nvPr>
            <p:ph idx="1"/>
          </p:nvPr>
        </p:nvSpPr>
        <p:spPr>
          <a:xfrm>
            <a:off x="1154955" y="2603500"/>
            <a:ext cx="5187750" cy="3416300"/>
          </a:xfrm>
        </p:spPr>
        <p:txBody>
          <a:bodyPr/>
          <a:lstStyle/>
          <a:p>
            <a:r>
              <a:rPr lang="en-US" dirty="0"/>
              <a:t>Total 42 articles selected</a:t>
            </a:r>
          </a:p>
          <a:p>
            <a:pPr lvl="1"/>
            <a:r>
              <a:rPr lang="en-US" dirty="0"/>
              <a:t>36 journal articles</a:t>
            </a:r>
          </a:p>
          <a:p>
            <a:pPr lvl="1"/>
            <a:r>
              <a:rPr lang="en-US" dirty="0"/>
              <a:t>1 SSRN article</a:t>
            </a:r>
          </a:p>
          <a:p>
            <a:pPr lvl="1"/>
            <a:r>
              <a:rPr lang="en-US" dirty="0"/>
              <a:t>1 NBER article (working paper)</a:t>
            </a:r>
          </a:p>
          <a:p>
            <a:pPr lvl="1"/>
            <a:r>
              <a:rPr lang="en-US" dirty="0"/>
              <a:t>1 HBR article</a:t>
            </a:r>
          </a:p>
          <a:p>
            <a:pPr lvl="1"/>
            <a:r>
              <a:rPr lang="en-US" dirty="0"/>
              <a:t>3 articles from conferences/books/journals with citations </a:t>
            </a:r>
            <a:r>
              <a:rPr lang="en-US" dirty="0">
                <a:latin typeface="Cambria Math" panose="02040503050406030204" pitchFamily="18" charset="0"/>
                <a:ea typeface="Cambria Math" panose="02040503050406030204" pitchFamily="18" charset="0"/>
              </a:rPr>
              <a:t>≥ 100</a:t>
            </a:r>
            <a:endParaRPr lang="en-US" dirty="0"/>
          </a:p>
          <a:p>
            <a:pPr lvl="1"/>
            <a:endParaRPr lang="en-US" dirty="0"/>
          </a:p>
          <a:p>
            <a:pPr marL="0" indent="0">
              <a:buNone/>
            </a:pPr>
            <a:endParaRPr lang="en-US" dirty="0"/>
          </a:p>
        </p:txBody>
      </p:sp>
      <p:graphicFrame>
        <p:nvGraphicFramePr>
          <p:cNvPr id="4" name="Chart 3">
            <a:extLst>
              <a:ext uri="{FF2B5EF4-FFF2-40B4-BE49-F238E27FC236}">
                <a16:creationId xmlns:a16="http://schemas.microsoft.com/office/drawing/2014/main" id="{F9BD7C8D-063F-C0C5-EE7E-38BAB310BA42}"/>
              </a:ext>
            </a:extLst>
          </p:cNvPr>
          <p:cNvGraphicFramePr>
            <a:graphicFrameLocks/>
          </p:cNvGraphicFramePr>
          <p:nvPr>
            <p:extLst>
              <p:ext uri="{D42A27DB-BD31-4B8C-83A1-F6EECF244321}">
                <p14:modId xmlns:p14="http://schemas.microsoft.com/office/powerpoint/2010/main" val="2876449707"/>
              </p:ext>
            </p:extLst>
          </p:nvPr>
        </p:nvGraphicFramePr>
        <p:xfrm>
          <a:off x="6342705" y="2465860"/>
          <a:ext cx="5532137" cy="35254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4160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C3D2F-9D93-5C68-06E9-882B8E8196F0}"/>
              </a:ext>
            </a:extLst>
          </p:cNvPr>
          <p:cNvSpPr>
            <a:spLocks noGrp="1"/>
          </p:cNvSpPr>
          <p:nvPr>
            <p:ph type="title"/>
          </p:nvPr>
        </p:nvSpPr>
        <p:spPr>
          <a:xfrm>
            <a:off x="1154954" y="973668"/>
            <a:ext cx="9784894" cy="706964"/>
          </a:xfrm>
        </p:spPr>
        <p:txBody>
          <a:bodyPr/>
          <a:lstStyle/>
          <a:p>
            <a:r>
              <a:rPr lang="en-US" dirty="0"/>
              <a:t>Analysis by Impact Factor and Citations</a:t>
            </a:r>
          </a:p>
        </p:txBody>
      </p:sp>
      <p:sp>
        <p:nvSpPr>
          <p:cNvPr id="3" name="Content Placeholder 2">
            <a:extLst>
              <a:ext uri="{FF2B5EF4-FFF2-40B4-BE49-F238E27FC236}">
                <a16:creationId xmlns:a16="http://schemas.microsoft.com/office/drawing/2014/main" id="{997BC013-07E1-3A21-5F4E-CF50D7EFFE05}"/>
              </a:ext>
            </a:extLst>
          </p:cNvPr>
          <p:cNvSpPr>
            <a:spLocks noGrp="1"/>
          </p:cNvSpPr>
          <p:nvPr>
            <p:ph idx="1"/>
          </p:nvPr>
        </p:nvSpPr>
        <p:spPr>
          <a:xfrm>
            <a:off x="1154954" y="2603500"/>
            <a:ext cx="8825659" cy="325051"/>
          </a:xfrm>
        </p:spPr>
        <p:txBody>
          <a:bodyPr>
            <a:normAutofit fontScale="92500" lnSpcReduction="10000"/>
          </a:bodyPr>
          <a:lstStyle/>
          <a:p>
            <a:pPr marL="0" indent="0">
              <a:buNone/>
            </a:pPr>
            <a:endParaRPr lang="en-US" dirty="0"/>
          </a:p>
        </p:txBody>
      </p:sp>
      <p:graphicFrame>
        <p:nvGraphicFramePr>
          <p:cNvPr id="7" name="Chart 6">
            <a:extLst>
              <a:ext uri="{FF2B5EF4-FFF2-40B4-BE49-F238E27FC236}">
                <a16:creationId xmlns:a16="http://schemas.microsoft.com/office/drawing/2014/main" id="{EA26D9ED-BA63-7BE6-9559-7F329A47934B}"/>
              </a:ext>
            </a:extLst>
          </p:cNvPr>
          <p:cNvGraphicFramePr>
            <a:graphicFrameLocks/>
          </p:cNvGraphicFramePr>
          <p:nvPr>
            <p:extLst>
              <p:ext uri="{D42A27DB-BD31-4B8C-83A1-F6EECF244321}">
                <p14:modId xmlns:p14="http://schemas.microsoft.com/office/powerpoint/2010/main" val="2532514528"/>
              </p:ext>
            </p:extLst>
          </p:nvPr>
        </p:nvGraphicFramePr>
        <p:xfrm>
          <a:off x="6367848" y="3524108"/>
          <a:ext cx="4572000" cy="29781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06DC01A5-98C7-D958-B80F-C6A1FFA5FF89}"/>
              </a:ext>
            </a:extLst>
          </p:cNvPr>
          <p:cNvGraphicFramePr>
            <a:graphicFrameLocks/>
          </p:cNvGraphicFramePr>
          <p:nvPr>
            <p:extLst>
              <p:ext uri="{D42A27DB-BD31-4B8C-83A1-F6EECF244321}">
                <p14:modId xmlns:p14="http://schemas.microsoft.com/office/powerpoint/2010/main" val="1920463719"/>
              </p:ext>
            </p:extLst>
          </p:nvPr>
        </p:nvGraphicFramePr>
        <p:xfrm>
          <a:off x="995782" y="3524108"/>
          <a:ext cx="5100217" cy="2978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4418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1435</TotalTime>
  <Words>1391</Words>
  <Application>Microsoft Office PowerPoint</Application>
  <PresentationFormat>Widescreen</PresentationFormat>
  <Paragraphs>192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Cambria Math</vt:lpstr>
      <vt:lpstr>Century Gothic</vt:lpstr>
      <vt:lpstr>Wingdings 3</vt:lpstr>
      <vt:lpstr>Ion Boardroom</vt:lpstr>
      <vt:lpstr>Impact of Cyberattacks on Firm Performance:  A Systematic Review</vt:lpstr>
      <vt:lpstr>Agenda</vt:lpstr>
      <vt:lpstr>INTRODUCTION</vt:lpstr>
      <vt:lpstr>Impact of Cyberattacks</vt:lpstr>
      <vt:lpstr>ALGORITHM</vt:lpstr>
      <vt:lpstr>Algorithm for Collection of Articles</vt:lpstr>
      <vt:lpstr>ANALYSIS OF SELECTED ARTICLES</vt:lpstr>
      <vt:lpstr>Selected Set of Articles for Review</vt:lpstr>
      <vt:lpstr>Analysis by Impact Factor and Citations</vt:lpstr>
      <vt:lpstr>Analysis by Time</vt:lpstr>
      <vt:lpstr>Dependent Variables Used</vt:lpstr>
      <vt:lpstr>Analysis by Impact of Cyberattacks on Stock Returns</vt:lpstr>
      <vt:lpstr>Articles Finding Long-Term Negative Impact</vt:lpstr>
      <vt:lpstr>Articles Finding Short-Term Negative Impact</vt:lpstr>
      <vt:lpstr>Articles Finding No Negative Impact</vt:lpstr>
      <vt:lpstr>SYNTHESIS</vt:lpstr>
      <vt:lpstr>Organizational Factors</vt:lpstr>
      <vt:lpstr>Cyberattack-related Factors</vt:lpstr>
      <vt:lpstr>FUTURE RESEARCH</vt:lpstr>
      <vt:lpstr>Future Research Ideas</vt:lpstr>
      <vt:lpstr>Future Research Ideas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Cyberattacks on Firm Performance</dc:title>
  <dc:creator>Gokhale, Shreya</dc:creator>
  <cp:lastModifiedBy>Mahoney, Joseph T</cp:lastModifiedBy>
  <cp:revision>55</cp:revision>
  <dcterms:created xsi:type="dcterms:W3CDTF">2023-12-02T22:00:59Z</dcterms:created>
  <dcterms:modified xsi:type="dcterms:W3CDTF">2023-12-03T22:35:46Z</dcterms:modified>
</cp:coreProperties>
</file>